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8" r:id="rId5"/>
    <p:sldId id="264" r:id="rId6"/>
    <p:sldId id="268" r:id="rId7"/>
    <p:sldId id="262" r:id="rId8"/>
    <p:sldId id="280" r:id="rId9"/>
    <p:sldId id="269" r:id="rId10"/>
    <p:sldId id="277" r:id="rId11"/>
    <p:sldId id="271" r:id="rId12"/>
    <p:sldId id="272" r:id="rId13"/>
    <p:sldId id="261" r:id="rId14"/>
    <p:sldId id="276" r:id="rId15"/>
    <p:sldId id="279" r:id="rId16"/>
    <p:sldId id="273" r:id="rId17"/>
    <p:sldId id="275" r:id="rId18"/>
    <p:sldId id="267" r:id="rId19"/>
    <p:sldId id="265" r:id="rId20"/>
    <p:sldId id="281" r:id="rId21"/>
    <p:sldId id="2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60" autoAdjust="0"/>
    <p:restoredTop sz="59506" autoAdjust="0"/>
  </p:normalViewPr>
  <p:slideViewPr>
    <p:cSldViewPr snapToGrid="0">
      <p:cViewPr varScale="1">
        <p:scale>
          <a:sx n="64" d="100"/>
          <a:sy n="64" d="100"/>
        </p:scale>
        <p:origin x="20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A953B4-0CDC-8A43-A91E-959F3F895C8E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CEA5D332-4E63-B340-B7C5-D70BDE41C68F}">
      <dgm:prSet phldrT="[Text]"/>
      <dgm:spPr/>
      <dgm:t>
        <a:bodyPr/>
        <a:lstStyle/>
        <a:p>
          <a:r>
            <a:rPr lang="en-US" dirty="0"/>
            <a:t>ASW</a:t>
          </a:r>
        </a:p>
      </dgm:t>
    </dgm:pt>
    <dgm:pt modelId="{8F31632D-956F-CC4A-8813-9E7D4B6C52E5}" type="parTrans" cxnId="{6BFD8946-9B3C-C249-AE6A-7E5FD99C73BB}">
      <dgm:prSet/>
      <dgm:spPr/>
      <dgm:t>
        <a:bodyPr/>
        <a:lstStyle/>
        <a:p>
          <a:endParaRPr lang="en-US"/>
        </a:p>
      </dgm:t>
    </dgm:pt>
    <dgm:pt modelId="{190C091F-7BD4-A24B-9325-ECB61F0B9CF9}" type="sibTrans" cxnId="{6BFD8946-9B3C-C249-AE6A-7E5FD99C73BB}">
      <dgm:prSet/>
      <dgm:spPr/>
      <dgm:t>
        <a:bodyPr/>
        <a:lstStyle/>
        <a:p>
          <a:endParaRPr lang="en-US"/>
        </a:p>
      </dgm:t>
    </dgm:pt>
    <dgm:pt modelId="{91220018-74D0-F046-B7E5-9E6692905AED}">
      <dgm:prSet phldrT="[Text]"/>
      <dgm:spPr/>
      <dgm:t>
        <a:bodyPr/>
        <a:lstStyle/>
        <a:p>
          <a:r>
            <a:rPr lang="en-US" dirty="0"/>
            <a:t>Mentor</a:t>
          </a:r>
        </a:p>
      </dgm:t>
    </dgm:pt>
    <dgm:pt modelId="{7AB58B0B-88AF-2E48-8E26-939FEFD91A15}" type="parTrans" cxnId="{EB187314-E3A2-DB44-8BFC-7ADF31E7D665}">
      <dgm:prSet/>
      <dgm:spPr/>
      <dgm:t>
        <a:bodyPr/>
        <a:lstStyle/>
        <a:p>
          <a:endParaRPr lang="en-US"/>
        </a:p>
      </dgm:t>
    </dgm:pt>
    <dgm:pt modelId="{2171D23C-B7B8-DE4B-A28E-B3C95D878D5E}" type="sibTrans" cxnId="{EB187314-E3A2-DB44-8BFC-7ADF31E7D665}">
      <dgm:prSet/>
      <dgm:spPr/>
      <dgm:t>
        <a:bodyPr/>
        <a:lstStyle/>
        <a:p>
          <a:endParaRPr lang="en-US"/>
        </a:p>
      </dgm:t>
    </dgm:pt>
    <dgm:pt modelId="{EF8754B2-053D-0A4A-AD27-0D27E7070D2D}">
      <dgm:prSet phldrT="[Text]"/>
      <dgm:spPr/>
      <dgm:t>
        <a:bodyPr/>
        <a:lstStyle/>
        <a:p>
          <a:pPr algn="ctr"/>
          <a:r>
            <a:rPr lang="en-US" dirty="0"/>
            <a:t>Study Skills Tutor</a:t>
          </a:r>
        </a:p>
      </dgm:t>
    </dgm:pt>
    <dgm:pt modelId="{A6C57907-B002-1A4B-A2C1-FF72080E3EBB}" type="parTrans" cxnId="{91E62115-40FE-1045-B5A9-B11B1E5CBDA6}">
      <dgm:prSet/>
      <dgm:spPr/>
      <dgm:t>
        <a:bodyPr/>
        <a:lstStyle/>
        <a:p>
          <a:endParaRPr lang="en-US"/>
        </a:p>
      </dgm:t>
    </dgm:pt>
    <dgm:pt modelId="{2582164E-A0C5-1649-996C-827DEA31EF8E}" type="sibTrans" cxnId="{91E62115-40FE-1045-B5A9-B11B1E5CBDA6}">
      <dgm:prSet/>
      <dgm:spPr/>
      <dgm:t>
        <a:bodyPr/>
        <a:lstStyle/>
        <a:p>
          <a:endParaRPr lang="en-US"/>
        </a:p>
      </dgm:t>
    </dgm:pt>
    <dgm:pt modelId="{99D36E8E-21E7-4742-AD5D-CA56D8FFB049}" type="pres">
      <dgm:prSet presAssocID="{49A953B4-0CDC-8A43-A91E-959F3F895C8E}" presName="compositeShape" presStyleCnt="0">
        <dgm:presLayoutVars>
          <dgm:chMax val="7"/>
          <dgm:dir/>
          <dgm:resizeHandles val="exact"/>
        </dgm:presLayoutVars>
      </dgm:prSet>
      <dgm:spPr/>
    </dgm:pt>
    <dgm:pt modelId="{4B080743-45E5-7849-B378-6EA6B7D1E96F}" type="pres">
      <dgm:prSet presAssocID="{CEA5D332-4E63-B340-B7C5-D70BDE41C68F}" presName="circ1" presStyleLbl="vennNode1" presStyleIdx="0" presStyleCnt="3"/>
      <dgm:spPr/>
    </dgm:pt>
    <dgm:pt modelId="{2585534F-A10E-A64E-9767-6580CDE6574D}" type="pres">
      <dgm:prSet presAssocID="{CEA5D332-4E63-B340-B7C5-D70BDE41C68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C4CC8A8-26AE-2641-BCB6-CE9EEA295B6C}" type="pres">
      <dgm:prSet presAssocID="{91220018-74D0-F046-B7E5-9E6692905AED}" presName="circ2" presStyleLbl="vennNode1" presStyleIdx="1" presStyleCnt="3"/>
      <dgm:spPr/>
    </dgm:pt>
    <dgm:pt modelId="{D7DA9A0E-6B45-0E41-B93F-498222A186D7}" type="pres">
      <dgm:prSet presAssocID="{91220018-74D0-F046-B7E5-9E6692905AE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A174BF-DDF4-D242-B3F5-47EED7928FAE}" type="pres">
      <dgm:prSet presAssocID="{EF8754B2-053D-0A4A-AD27-0D27E7070D2D}" presName="circ3" presStyleLbl="vennNode1" presStyleIdx="2" presStyleCnt="3"/>
      <dgm:spPr/>
    </dgm:pt>
    <dgm:pt modelId="{B7D70C42-7F92-A142-B8F6-54081118722D}" type="pres">
      <dgm:prSet presAssocID="{EF8754B2-053D-0A4A-AD27-0D27E7070D2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B187314-E3A2-DB44-8BFC-7ADF31E7D665}" srcId="{49A953B4-0CDC-8A43-A91E-959F3F895C8E}" destId="{91220018-74D0-F046-B7E5-9E6692905AED}" srcOrd="1" destOrd="0" parTransId="{7AB58B0B-88AF-2E48-8E26-939FEFD91A15}" sibTransId="{2171D23C-B7B8-DE4B-A28E-B3C95D878D5E}"/>
    <dgm:cxn modelId="{91E62115-40FE-1045-B5A9-B11B1E5CBDA6}" srcId="{49A953B4-0CDC-8A43-A91E-959F3F895C8E}" destId="{EF8754B2-053D-0A4A-AD27-0D27E7070D2D}" srcOrd="2" destOrd="0" parTransId="{A6C57907-B002-1A4B-A2C1-FF72080E3EBB}" sibTransId="{2582164E-A0C5-1649-996C-827DEA31EF8E}"/>
    <dgm:cxn modelId="{FC553639-8B9B-CA41-A744-52D72D3D6E3E}" type="presOf" srcId="{91220018-74D0-F046-B7E5-9E6692905AED}" destId="{D7DA9A0E-6B45-0E41-B93F-498222A186D7}" srcOrd="1" destOrd="0" presId="urn:microsoft.com/office/officeart/2005/8/layout/venn1"/>
    <dgm:cxn modelId="{51238946-D755-6545-A947-F481F8290C08}" type="presOf" srcId="{91220018-74D0-F046-B7E5-9E6692905AED}" destId="{FC4CC8A8-26AE-2641-BCB6-CE9EEA295B6C}" srcOrd="0" destOrd="0" presId="urn:microsoft.com/office/officeart/2005/8/layout/venn1"/>
    <dgm:cxn modelId="{6BFD8946-9B3C-C249-AE6A-7E5FD99C73BB}" srcId="{49A953B4-0CDC-8A43-A91E-959F3F895C8E}" destId="{CEA5D332-4E63-B340-B7C5-D70BDE41C68F}" srcOrd="0" destOrd="0" parTransId="{8F31632D-956F-CC4A-8813-9E7D4B6C52E5}" sibTransId="{190C091F-7BD4-A24B-9325-ECB61F0B9CF9}"/>
    <dgm:cxn modelId="{3B0B168F-CB14-944E-B7FC-5D0118D1DA7A}" type="presOf" srcId="{EF8754B2-053D-0A4A-AD27-0D27E7070D2D}" destId="{B7D70C42-7F92-A142-B8F6-54081118722D}" srcOrd="1" destOrd="0" presId="urn:microsoft.com/office/officeart/2005/8/layout/venn1"/>
    <dgm:cxn modelId="{575D6BB3-4EA9-D844-887D-E8A96FE8292C}" type="presOf" srcId="{CEA5D332-4E63-B340-B7C5-D70BDE41C68F}" destId="{2585534F-A10E-A64E-9767-6580CDE6574D}" srcOrd="1" destOrd="0" presId="urn:microsoft.com/office/officeart/2005/8/layout/venn1"/>
    <dgm:cxn modelId="{71B393CC-800C-EA48-894F-91CE8CE942BE}" type="presOf" srcId="{CEA5D332-4E63-B340-B7C5-D70BDE41C68F}" destId="{4B080743-45E5-7849-B378-6EA6B7D1E96F}" srcOrd="0" destOrd="0" presId="urn:microsoft.com/office/officeart/2005/8/layout/venn1"/>
    <dgm:cxn modelId="{0A29C9E3-22BF-304C-928E-A61DF69F3B10}" type="presOf" srcId="{49A953B4-0CDC-8A43-A91E-959F3F895C8E}" destId="{99D36E8E-21E7-4742-AD5D-CA56D8FFB049}" srcOrd="0" destOrd="0" presId="urn:microsoft.com/office/officeart/2005/8/layout/venn1"/>
    <dgm:cxn modelId="{BD005EE7-E5BC-3241-8A5E-23076D26DC3C}" type="presOf" srcId="{EF8754B2-053D-0A4A-AD27-0D27E7070D2D}" destId="{1EA174BF-DDF4-D242-B3F5-47EED7928FAE}" srcOrd="0" destOrd="0" presId="urn:microsoft.com/office/officeart/2005/8/layout/venn1"/>
    <dgm:cxn modelId="{4289A27E-3386-2043-B02F-0923FABD8E07}" type="presParOf" srcId="{99D36E8E-21E7-4742-AD5D-CA56D8FFB049}" destId="{4B080743-45E5-7849-B378-6EA6B7D1E96F}" srcOrd="0" destOrd="0" presId="urn:microsoft.com/office/officeart/2005/8/layout/venn1"/>
    <dgm:cxn modelId="{3E231EBE-A9FB-5D40-BC6C-BD057432261C}" type="presParOf" srcId="{99D36E8E-21E7-4742-AD5D-CA56D8FFB049}" destId="{2585534F-A10E-A64E-9767-6580CDE6574D}" srcOrd="1" destOrd="0" presId="urn:microsoft.com/office/officeart/2005/8/layout/venn1"/>
    <dgm:cxn modelId="{30913754-E849-844A-B09C-16191F13E4D7}" type="presParOf" srcId="{99D36E8E-21E7-4742-AD5D-CA56D8FFB049}" destId="{FC4CC8A8-26AE-2641-BCB6-CE9EEA295B6C}" srcOrd="2" destOrd="0" presId="urn:microsoft.com/office/officeart/2005/8/layout/venn1"/>
    <dgm:cxn modelId="{5AB6FCA6-37CA-FA46-A807-76B01D9D5319}" type="presParOf" srcId="{99D36E8E-21E7-4742-AD5D-CA56D8FFB049}" destId="{D7DA9A0E-6B45-0E41-B93F-498222A186D7}" srcOrd="3" destOrd="0" presId="urn:microsoft.com/office/officeart/2005/8/layout/venn1"/>
    <dgm:cxn modelId="{BBBB3C69-CC68-FA41-AF4C-8CE2690089C1}" type="presParOf" srcId="{99D36E8E-21E7-4742-AD5D-CA56D8FFB049}" destId="{1EA174BF-DDF4-D242-B3F5-47EED7928FAE}" srcOrd="4" destOrd="0" presId="urn:microsoft.com/office/officeart/2005/8/layout/venn1"/>
    <dgm:cxn modelId="{4F190B14-E01E-2547-9535-1191C5DD8614}" type="presParOf" srcId="{99D36E8E-21E7-4742-AD5D-CA56D8FFB049}" destId="{B7D70C42-7F92-A142-B8F6-54081118722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80743-45E5-7849-B378-6EA6B7D1E96F}">
      <dsp:nvSpPr>
        <dsp:cNvPr id="0" name=""/>
        <dsp:cNvSpPr/>
      </dsp:nvSpPr>
      <dsp:spPr>
        <a:xfrm>
          <a:off x="3661336" y="45759"/>
          <a:ext cx="2196465" cy="21964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ASW</a:t>
          </a:r>
        </a:p>
      </dsp:txBody>
      <dsp:txXfrm>
        <a:off x="3954198" y="430141"/>
        <a:ext cx="1610741" cy="988409"/>
      </dsp:txXfrm>
    </dsp:sp>
    <dsp:sp modelId="{FC4CC8A8-26AE-2641-BCB6-CE9EEA295B6C}">
      <dsp:nvSpPr>
        <dsp:cNvPr id="0" name=""/>
        <dsp:cNvSpPr/>
      </dsp:nvSpPr>
      <dsp:spPr>
        <a:xfrm>
          <a:off x="4453894" y="1418550"/>
          <a:ext cx="2196465" cy="21964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Mentor</a:t>
          </a:r>
        </a:p>
      </dsp:txBody>
      <dsp:txXfrm>
        <a:off x="5125646" y="1985970"/>
        <a:ext cx="1317879" cy="1208055"/>
      </dsp:txXfrm>
    </dsp:sp>
    <dsp:sp modelId="{1EA174BF-DDF4-D242-B3F5-47EED7928FAE}">
      <dsp:nvSpPr>
        <dsp:cNvPr id="0" name=""/>
        <dsp:cNvSpPr/>
      </dsp:nvSpPr>
      <dsp:spPr>
        <a:xfrm>
          <a:off x="2868778" y="1418550"/>
          <a:ext cx="2196465" cy="21964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Study Skills Tutor</a:t>
          </a:r>
        </a:p>
      </dsp:txBody>
      <dsp:txXfrm>
        <a:off x="3075612" y="1985970"/>
        <a:ext cx="1317879" cy="1208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F945A-5C49-16BF-9B6B-2A1F52C596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4F3448-B0A2-BD45-4E90-D96E74AD1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A8A7E-98D2-466E-8820-0BEDC5E79298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693D6-76B6-8569-53AE-4DE96667FE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00746-FB5A-8B67-F874-271B89D081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7CA4C-0599-4AA8-B378-3A81E80D0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8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4/18/24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77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73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60DC-38A2-094B-A651-74B145789E3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816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60DC-38A2-094B-A651-74B145789E3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003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60DC-38A2-094B-A651-74B145789E3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39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1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82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Leave 5-10 minutes for questions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1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0" dirty="0"/>
          </a:p>
          <a:p>
            <a:pPr marL="0" indent="0">
              <a:buNone/>
            </a:pPr>
            <a:endParaRPr lang="en-GB" sz="1100" dirty="0">
              <a:sym typeface="Wingdings" pitchFamily="2" charset="2"/>
            </a:endParaRPr>
          </a:p>
          <a:p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03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0" dirty="0"/>
          </a:p>
          <a:p>
            <a:pPr marL="0" indent="0">
              <a:buNone/>
            </a:pPr>
            <a:endParaRPr lang="en-GB" sz="1100" dirty="0">
              <a:sym typeface="Wingdings" pitchFamily="2" charset="2"/>
            </a:endParaRPr>
          </a:p>
          <a:p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094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0" dirty="0"/>
          </a:p>
          <a:p>
            <a:pPr marL="0" indent="0">
              <a:buNone/>
            </a:pPr>
            <a:endParaRPr lang="en-GB" sz="1100" dirty="0">
              <a:sym typeface="Wingdings" pitchFamily="2" charset="2"/>
            </a:endParaRPr>
          </a:p>
          <a:p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4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8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Consider size  of group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13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25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56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58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6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46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60DC-38A2-094B-A651-74B145789E3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53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DB35-0392-E543-A824-10A8A4BDBAA7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6162-8EE9-324A-ADD0-7550C9754D59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6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399B-E464-044C-808F-571867885322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1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0F8F-A101-2546-9BF4-2D811F5BC446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76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39FD8-09A1-0748-8731-B3BD7911A928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0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0E7B-E6C2-DC4E-B91D-CDD09BA58A85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97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E111-943B-6A47-8E18-6966FA318FC2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49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1019-27F3-964C-9031-3D3185CDAB9A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0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CCB9-36EF-CA45-9084-009BF250434C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4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F91E-23F8-974F-8383-90CA359B5029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1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2520446-0882-C243-8BB8-EA75ECB17C4C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45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8E0F-EDF1-4647-ADAE-DC5488BFBB4F}" type="datetime1">
              <a:rPr lang="en-GB" smtClean="0"/>
              <a:t>18/04/2024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30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ee@learningsupportcentr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u.ac.uk/exams-and-revision/best-ways-to-revise/revising-with-dyslexia#:~:text=Schedule%20your%20revision%20time%20to,the%20information%20to%20go%20in" TargetMode="External"/><Relationship Id="rId7" Type="http://schemas.openxmlformats.org/officeDocument/2006/relationships/hyperlink" Target="https://www.nhs.uk/mental-health/children-and-young-adults/help-for-teenagers-young-adults-and-students/tips-on-preparing-for-exam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supportcentre.com/staff-portal/" TargetMode="External"/><Relationship Id="rId5" Type="http://schemas.openxmlformats.org/officeDocument/2006/relationships/hyperlink" Target="https://www.dmu.ac.uk/exam-tips/index.aspx" TargetMode="External"/><Relationship Id="rId4" Type="http://schemas.openxmlformats.org/officeDocument/2006/relationships/hyperlink" Target="https://www.thecompleteuniversityguide.co.uk/student-advice/after-you-start/how-to-revise-for-exams-top-tip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.ac.uk/sites/default/files/atoms/files/step_by_step_guide_to_exam_success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-users.york.ac.uk/~dajp1/Exam_Hints/Exam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u.ac.uk/exams-and-revision/best-ways-to-revise/spaced-repetiti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7o09a7t4RA" TargetMode="External"/><Relationship Id="rId5" Type="http://schemas.openxmlformats.org/officeDocument/2006/relationships/hyperlink" Target="https://aliabdaal.com/retrospectiverevisiontimetables/" TargetMode="External"/><Relationship Id="rId4" Type="http://schemas.openxmlformats.org/officeDocument/2006/relationships/hyperlink" Target="https://libguides.hull.ac.uk/introduction/matri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6288" y="1392243"/>
            <a:ext cx="9099255" cy="2954110"/>
          </a:xfrm>
        </p:spPr>
        <p:txBody>
          <a:bodyPr anchor="ctr">
            <a:norm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Exam Preparation</a:t>
            </a:r>
            <a:br>
              <a:rPr lang="en-GB" sz="3200" dirty="0">
                <a:solidFill>
                  <a:srgbClr val="002060"/>
                </a:solidFill>
              </a:rPr>
            </a:br>
            <a:br>
              <a:rPr lang="en-GB" sz="3200" dirty="0">
                <a:solidFill>
                  <a:srgbClr val="002060"/>
                </a:solidFill>
              </a:rPr>
            </a:br>
            <a:br>
              <a:rPr lang="en-GB" sz="3200" dirty="0">
                <a:solidFill>
                  <a:srgbClr val="002060"/>
                </a:solidFill>
              </a:rPr>
            </a:br>
            <a:br>
              <a:rPr lang="en-GB" sz="3200" dirty="0">
                <a:solidFill>
                  <a:srgbClr val="002060"/>
                </a:solidFill>
              </a:rPr>
            </a:b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2000" cap="none" dirty="0">
                <a:solidFill>
                  <a:srgbClr val="002060"/>
                </a:solidFill>
              </a:rPr>
              <a:t>18</a:t>
            </a:r>
            <a:r>
              <a:rPr lang="en-GB" sz="2000" cap="none" baseline="30000" dirty="0">
                <a:solidFill>
                  <a:srgbClr val="002060"/>
                </a:solidFill>
              </a:rPr>
              <a:t>th</a:t>
            </a:r>
            <a:r>
              <a:rPr lang="en-GB" sz="2000" cap="none" dirty="0">
                <a:solidFill>
                  <a:srgbClr val="002060"/>
                </a:solidFill>
              </a:rPr>
              <a:t> April 2024 </a:t>
            </a:r>
            <a:endParaRPr lang="en-US" sz="2000" b="1" cap="none" dirty="0">
              <a:solidFill>
                <a:srgbClr val="002060"/>
              </a:solidFill>
              <a:latin typeface="Calibri" panose="020F0502020204030204" pitchFamily="34" charset="0"/>
              <a:ea typeface="ADLaM Display" panose="020F0502020204030204" pitchFamily="2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293" y="4348871"/>
            <a:ext cx="9120954" cy="74437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GB" cap="none" dirty="0">
                <a:solidFill>
                  <a:schemeClr val="accent6">
                    <a:lumMod val="50000"/>
                  </a:schemeClr>
                </a:solidFill>
              </a:rPr>
              <a:t>Presented By Zee Adam</a:t>
            </a:r>
          </a:p>
          <a:p>
            <a:pPr algn="ctr"/>
            <a:r>
              <a:rPr lang="en-GB" cap="none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zee@learningsupportcentre.com</a:t>
            </a:r>
            <a:r>
              <a:rPr lang="en-GB" cap="none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8AEAF5-E24A-1595-8C91-423A50DEFF88}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6903E3-87E9-DAAE-9290-771F0E626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54" y="764998"/>
            <a:ext cx="3057721" cy="432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F4A267-BE9F-B146-88A5-D42B4E82A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076" y="2266229"/>
            <a:ext cx="4479678" cy="136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1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54F7-A44C-3246-AA3B-5F1AB109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Students: Before The Exam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9FDF-DA10-424D-8EC2-55C1BDF3E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GB" dirty="0"/>
              <a:t>There is a difference between ‘learning’ and ‘revising’</a:t>
            </a:r>
          </a:p>
          <a:p>
            <a:pPr marL="514350" indent="-514350">
              <a:buAutoNum type="arabicPeriod"/>
            </a:pPr>
            <a:r>
              <a:rPr lang="en-GB" dirty="0"/>
              <a:t>Healthy revision schedule </a:t>
            </a:r>
          </a:p>
          <a:p>
            <a:pPr marL="514350" indent="-514350">
              <a:buAutoNum type="arabicPeriod"/>
            </a:pPr>
            <a:r>
              <a:rPr lang="en-GB" dirty="0"/>
              <a:t>Flexible approach will help students stick to their plan</a:t>
            </a:r>
          </a:p>
          <a:p>
            <a:pPr marL="514350" indent="-514350">
              <a:buAutoNum type="arabicPeriod"/>
            </a:pPr>
            <a:r>
              <a:rPr lang="en-GB" dirty="0"/>
              <a:t>Past papers (if available)</a:t>
            </a:r>
          </a:p>
          <a:p>
            <a:pPr marL="514350" indent="-514350">
              <a:buAutoNum type="arabicPeriod"/>
            </a:pPr>
            <a:r>
              <a:rPr lang="en-GB" dirty="0"/>
              <a:t>Collaborative revision </a:t>
            </a:r>
          </a:p>
          <a:p>
            <a:pPr marL="514350" indent="-514350">
              <a:buAutoNum type="arabicPeriod"/>
            </a:pPr>
            <a:r>
              <a:rPr lang="en-GB" dirty="0"/>
              <a:t>Avoid Cramming </a:t>
            </a:r>
          </a:p>
          <a:p>
            <a:pPr marL="514350" indent="-514350">
              <a:buAutoNum type="arabicPeriod"/>
            </a:pPr>
            <a:r>
              <a:rPr lang="en-GB" dirty="0"/>
              <a:t>Reasonable adjustments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776F8-324F-F141-8307-3728E7A34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309" y="3794288"/>
            <a:ext cx="2972545" cy="16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54F7-A44C-3246-AA3B-5F1AB109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Students: During the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9FDF-DA10-424D-8EC2-55C1BDF3E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Read the exam instructions and the exam questions carefully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Divide time effectively depending on the demands of each exam 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Stress during an exam </a:t>
            </a:r>
          </a:p>
          <a:p>
            <a:endParaRPr lang="en-GB" dirty="0"/>
          </a:p>
          <a:p>
            <a:r>
              <a:rPr lang="en-GB" dirty="0"/>
              <a:t>Proofread work  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70D1A-ECFC-384B-84E1-E9B7FC152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33" y="246184"/>
            <a:ext cx="2140674" cy="14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8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54F7-A44C-3246-AA3B-5F1AB109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Students: After The Exam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9FDF-DA10-424D-8EC2-55C1BDF3E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Try not to discuss answers or compare them with others. 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It is a good idea to try to leave the exam in the exam hall and move on to focus on the next exam or challenge.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Reward yourself after your exams and for all your work during revision.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01CCE-C820-B84E-9E59-E4FB9751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876" y="238155"/>
            <a:ext cx="1998777" cy="14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03A147-58F5-F284-23EB-07E501F945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722" y="417056"/>
            <a:ext cx="9413364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Break Out Rooms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(20 Minutes)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6AF35-AA6A-91E2-AC3D-F2CB48EDD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FC513F-9EDA-4344-9A3E-7C6D0A3309D1}"/>
              </a:ext>
            </a:extLst>
          </p:cNvPr>
          <p:cNvGrpSpPr/>
          <p:nvPr/>
        </p:nvGrpSpPr>
        <p:grpSpPr>
          <a:xfrm>
            <a:off x="6160815" y="2926683"/>
            <a:ext cx="2522735" cy="1513641"/>
            <a:chOff x="8440" y="968485"/>
            <a:chExt cx="2522735" cy="1513641"/>
          </a:xfrm>
          <a:noFill/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2FB3B38-8B66-904E-AB43-6D84994447E5}"/>
                </a:ext>
              </a:extLst>
            </p:cNvPr>
            <p:cNvSpPr/>
            <p:nvPr/>
          </p:nvSpPr>
          <p:spPr>
            <a:xfrm>
              <a:off x="8440" y="968485"/>
              <a:ext cx="2522735" cy="151364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72D80A9C-40A5-AF49-8974-8BA8A9723013}"/>
                </a:ext>
              </a:extLst>
            </p:cNvPr>
            <p:cNvSpPr txBox="1"/>
            <p:nvPr/>
          </p:nvSpPr>
          <p:spPr>
            <a:xfrm>
              <a:off x="52773" y="1012818"/>
              <a:ext cx="2434069" cy="1424975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Group 3</a:t>
              </a:r>
            </a:p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Memory Techniques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DF5443-3D6D-4242-BAA8-CEA02BF752E4}"/>
              </a:ext>
            </a:extLst>
          </p:cNvPr>
          <p:cNvGrpSpPr/>
          <p:nvPr/>
        </p:nvGrpSpPr>
        <p:grpSpPr>
          <a:xfrm>
            <a:off x="8969458" y="2926682"/>
            <a:ext cx="2522735" cy="1513641"/>
            <a:chOff x="8440" y="968485"/>
            <a:chExt cx="2522735" cy="1513641"/>
          </a:xfrm>
          <a:noFill/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B13414D-B297-9942-BD7B-2DFA37747FA2}"/>
                </a:ext>
              </a:extLst>
            </p:cNvPr>
            <p:cNvSpPr/>
            <p:nvPr/>
          </p:nvSpPr>
          <p:spPr>
            <a:xfrm>
              <a:off x="8440" y="968485"/>
              <a:ext cx="2522735" cy="151364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>
              <a:extLst>
                <a:ext uri="{FF2B5EF4-FFF2-40B4-BE49-F238E27FC236}">
                  <a16:creationId xmlns:a16="http://schemas.microsoft.com/office/drawing/2014/main" id="{C99698F0-3098-A84C-BE46-CC4CF32107CC}"/>
                </a:ext>
              </a:extLst>
            </p:cNvPr>
            <p:cNvSpPr txBox="1"/>
            <p:nvPr/>
          </p:nvSpPr>
          <p:spPr>
            <a:xfrm>
              <a:off x="52773" y="1012818"/>
              <a:ext cx="2434069" cy="1424975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Group 4</a:t>
              </a:r>
            </a:p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Focus and Productivity</a:t>
              </a:r>
              <a:endParaRPr lang="en-US" sz="2400" b="1" kern="1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6359F5-E2A5-CE4F-A630-428E470452AB}"/>
              </a:ext>
            </a:extLst>
          </p:cNvPr>
          <p:cNvGrpSpPr/>
          <p:nvPr/>
        </p:nvGrpSpPr>
        <p:grpSpPr>
          <a:xfrm>
            <a:off x="623402" y="2926683"/>
            <a:ext cx="2522735" cy="1513641"/>
            <a:chOff x="8440" y="968485"/>
            <a:chExt cx="2522735" cy="1513641"/>
          </a:xfrm>
          <a:noFill/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144EAAD-92F5-BE4C-B889-C3B85FADAA6C}"/>
                </a:ext>
              </a:extLst>
            </p:cNvPr>
            <p:cNvSpPr/>
            <p:nvPr/>
          </p:nvSpPr>
          <p:spPr>
            <a:xfrm>
              <a:off x="8440" y="968485"/>
              <a:ext cx="2522735" cy="151364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80E15C63-4467-7244-A981-4AE174DA191B}"/>
                </a:ext>
              </a:extLst>
            </p:cNvPr>
            <p:cNvSpPr txBox="1"/>
            <p:nvPr/>
          </p:nvSpPr>
          <p:spPr>
            <a:xfrm>
              <a:off x="52773" y="1012818"/>
              <a:ext cx="2434069" cy="1424975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Group 1</a:t>
              </a:r>
            </a:p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Management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10621A-3E5C-C340-B92F-A886CAA8C9E9}"/>
              </a:ext>
            </a:extLst>
          </p:cNvPr>
          <p:cNvGrpSpPr/>
          <p:nvPr/>
        </p:nvGrpSpPr>
        <p:grpSpPr>
          <a:xfrm>
            <a:off x="3371041" y="2938491"/>
            <a:ext cx="2522735" cy="1513641"/>
            <a:chOff x="8440" y="968485"/>
            <a:chExt cx="2522735" cy="1513641"/>
          </a:xfrm>
          <a:noFill/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C1CC0F4-92B3-C542-85AA-2DAF9E4AC8F0}"/>
                </a:ext>
              </a:extLst>
            </p:cNvPr>
            <p:cNvSpPr/>
            <p:nvPr/>
          </p:nvSpPr>
          <p:spPr>
            <a:xfrm>
              <a:off x="8440" y="968485"/>
              <a:ext cx="2522735" cy="151364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30973194-CD2A-CA4C-BE9A-B33BA0DCCBCA}"/>
                </a:ext>
              </a:extLst>
            </p:cNvPr>
            <p:cNvSpPr txBox="1"/>
            <p:nvPr/>
          </p:nvSpPr>
          <p:spPr>
            <a:xfrm>
              <a:off x="52773" y="1012818"/>
              <a:ext cx="2434069" cy="1424975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Group 2</a:t>
              </a:r>
            </a:p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Organisation</a:t>
              </a:r>
              <a:r>
                <a:rPr lang="en-US" sz="2400" b="1" kern="1200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Strategies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DBB2E7-2073-3A49-AFA8-2647D7F21478}"/>
              </a:ext>
            </a:extLst>
          </p:cNvPr>
          <p:cNvSpPr txBox="1"/>
          <p:nvPr/>
        </p:nvSpPr>
        <p:spPr>
          <a:xfrm>
            <a:off x="1703486" y="5097211"/>
            <a:ext cx="960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Please assign a scribe/spokesperson for your group</a:t>
            </a:r>
          </a:p>
        </p:txBody>
      </p:sp>
    </p:spTree>
    <p:extLst>
      <p:ext uri="{BB962C8B-B14F-4D97-AF65-F5344CB8AC3E}">
        <p14:creationId xmlns:p14="http://schemas.microsoft.com/office/powerpoint/2010/main" val="3914621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03A147-58F5-F284-23EB-07E501F945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1578" y="652119"/>
            <a:ext cx="9603275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Feedback (15 minutes)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6AF35-AA6A-91E2-AC3D-F2CB48EDD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A844D-E8B9-AA4E-8DB7-882E92FE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565" y="2425146"/>
            <a:ext cx="5106504" cy="28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17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51E3BF8-3049-C0DE-49DC-990045A27E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3814" y="721853"/>
            <a:ext cx="6104372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 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0B2523-FC0D-116B-7B01-92836C37C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DF357-6B6E-3C42-A3E8-CF770DFFB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2292619"/>
            <a:ext cx="38862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3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5177" y="1798969"/>
            <a:ext cx="9810920" cy="447066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2500" dirty="0"/>
              <a:t> </a:t>
            </a:r>
          </a:p>
          <a:p>
            <a:pPr marL="0" indent="0">
              <a:buNone/>
            </a:pPr>
            <a:r>
              <a:rPr lang="en-GB" sz="2500" dirty="0"/>
              <a:t>Birmingham City University (n.d) Revising with dyslexia [Online] Available from: </a:t>
            </a:r>
            <a:r>
              <a:rPr lang="en-GB" sz="2500" u="sng" dirty="0">
                <a:hlinkClick r:id="rId3"/>
              </a:rPr>
              <a:t>https://www.bcu.ac.uk/exams-and-revision/best-ways-to-revise/revising-with-dyslexia#:~:text=Schedule%20your%20revision%20time%20to,the%20information%20to%20go%20in</a:t>
            </a:r>
            <a:r>
              <a:rPr lang="en-GB" sz="2500" dirty="0"/>
              <a:t>!</a:t>
            </a:r>
          </a:p>
          <a:p>
            <a:pPr marL="0" indent="0">
              <a:buNone/>
            </a:pPr>
            <a:r>
              <a:rPr lang="en-GB" sz="2500" dirty="0"/>
              <a:t> </a:t>
            </a:r>
          </a:p>
          <a:p>
            <a:pPr marL="0" indent="0">
              <a:buNone/>
            </a:pPr>
            <a:r>
              <a:rPr lang="en-GB" sz="2500" dirty="0"/>
              <a:t>Complete University Guide (2024) How To Revise For Exams: Top Tips [Online] Available from: </a:t>
            </a:r>
            <a:r>
              <a:rPr lang="en-GB" sz="2500" u="sng" dirty="0">
                <a:hlinkClick r:id="rId4"/>
              </a:rPr>
              <a:t>https://www.thecompleteuniversityguide.co.uk/student-advice/after-you-start/how-to-revise-for-exams-top-tips</a:t>
            </a:r>
            <a:r>
              <a:rPr lang="en-GB" sz="2500" dirty="0"/>
              <a:t> </a:t>
            </a:r>
          </a:p>
          <a:p>
            <a:pPr marL="0" indent="0">
              <a:buNone/>
            </a:pPr>
            <a:r>
              <a:rPr lang="en-GB" sz="2500" dirty="0"/>
              <a:t> </a:t>
            </a:r>
          </a:p>
          <a:p>
            <a:pPr marL="0" indent="0">
              <a:buNone/>
            </a:pPr>
            <a:r>
              <a:rPr lang="en-GB" sz="2500" dirty="0"/>
              <a:t>De Montfort University (n.d) Revision Top Tips: Advice and Guidance for Your Exams [Online] Available from: </a:t>
            </a:r>
            <a:r>
              <a:rPr lang="en-GB" sz="2500" u="sng" dirty="0">
                <a:hlinkClick r:id="rId5"/>
              </a:rPr>
              <a:t>https://www.dmu.ac.uk/exam-tips/index.aspx</a:t>
            </a:r>
            <a:r>
              <a:rPr lang="en-GB" sz="2500" dirty="0"/>
              <a:t> </a:t>
            </a:r>
          </a:p>
          <a:p>
            <a:pPr marL="0" indent="0">
              <a:buNone/>
            </a:pPr>
            <a:endParaRPr lang="en-GB" sz="2500" dirty="0"/>
          </a:p>
          <a:p>
            <a:pPr marL="0" indent="0">
              <a:buNone/>
            </a:pPr>
            <a:r>
              <a:rPr lang="en-GB" sz="2500" dirty="0"/>
              <a:t>Learning Support Centre (2024) Staff Portal [Online] Available from: </a:t>
            </a:r>
            <a:r>
              <a:rPr lang="en-GB" sz="2500" u="sng" dirty="0">
                <a:hlinkClick r:id="rId6"/>
              </a:rPr>
              <a:t>https://learningsupportcentre.com/staff-portal/</a:t>
            </a:r>
            <a:r>
              <a:rPr lang="en-GB" sz="2500" dirty="0"/>
              <a:t> </a:t>
            </a:r>
          </a:p>
          <a:p>
            <a:pPr marL="0" indent="0">
              <a:buNone/>
            </a:pPr>
            <a:r>
              <a:rPr lang="en-GB" sz="2500" dirty="0"/>
              <a:t> </a:t>
            </a:r>
          </a:p>
          <a:p>
            <a:pPr marL="0" indent="0">
              <a:buNone/>
            </a:pPr>
            <a:r>
              <a:rPr lang="en-GB" sz="2500" dirty="0"/>
              <a:t>National Health Service (2023) Tips of Preparing for Exams [Online] Available from: </a:t>
            </a:r>
            <a:r>
              <a:rPr lang="en-GB" sz="2500" u="sng" dirty="0">
                <a:hlinkClick r:id="rId7"/>
              </a:rPr>
              <a:t>https://www.nhs.uk/mental-health/children-and-young-adults/help-for-teenagers-young-adults-and-students/tips-on-preparing-for-exams/</a:t>
            </a:r>
            <a:r>
              <a:rPr lang="en-GB" sz="2500" dirty="0"/>
              <a:t> </a:t>
            </a:r>
          </a:p>
          <a:p>
            <a:pPr marL="0" indent="0">
              <a:buNone/>
            </a:pPr>
            <a:r>
              <a:rPr lang="en-GB" sz="2500" dirty="0"/>
              <a:t> 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200" dirty="0"/>
              <a:t>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0D0042-F9A0-B5FB-7C8E-D219AE4F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722" y="683948"/>
            <a:ext cx="9708375" cy="903701"/>
          </a:xfrm>
        </p:spPr>
        <p:txBody>
          <a:bodyPr>
            <a:normAutofit/>
          </a:bodyPr>
          <a:lstStyle/>
          <a:p>
            <a:r>
              <a:rPr lang="en-US" sz="3600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List</a:t>
            </a:r>
            <a:endParaRPr lang="en-US" sz="3600" b="1" cap="none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E7C2B-12A0-4016-E0F1-1418062F8118}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</p:spTree>
    <p:extLst>
      <p:ext uri="{BB962C8B-B14F-4D97-AF65-F5344CB8AC3E}">
        <p14:creationId xmlns:p14="http://schemas.microsoft.com/office/powerpoint/2010/main" val="44138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5177" y="1798969"/>
            <a:ext cx="9810920" cy="4470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 The University of Edinburgh (n.d) The Step by Step Guide to Exam Success* [Online] Available from: </a:t>
            </a:r>
            <a:r>
              <a:rPr lang="en-GB" sz="1400" u="sng" dirty="0">
                <a:hlinkClick r:id="rId3"/>
              </a:rPr>
              <a:t>https://www.ed.ac.uk/sites/default/files/atoms/files/step_by_step_guide_to_exam_success.pdf</a:t>
            </a:r>
            <a:r>
              <a:rPr lang="en-GB" sz="1400" dirty="0"/>
              <a:t> </a:t>
            </a: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University of York (n.d) Exam Techniques, Tips and Tricks [Online] Available from: </a:t>
            </a:r>
            <a:r>
              <a:rPr lang="en-GB" sz="1400" u="sng" dirty="0">
                <a:hlinkClick r:id="rId4"/>
              </a:rPr>
              <a:t>https://www-users.york.ac.uk/~dajp1/Exam_Hints/Exams.html</a:t>
            </a:r>
            <a:r>
              <a:rPr lang="en-GB" sz="14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0D0042-F9A0-B5FB-7C8E-D219AE4F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722" y="683948"/>
            <a:ext cx="9708375" cy="903701"/>
          </a:xfrm>
        </p:spPr>
        <p:txBody>
          <a:bodyPr>
            <a:normAutofit/>
          </a:bodyPr>
          <a:lstStyle/>
          <a:p>
            <a:r>
              <a:rPr lang="en-US" sz="3600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List</a:t>
            </a:r>
            <a:endParaRPr lang="en-US" sz="3600" b="1" cap="none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E7C2B-12A0-4016-E0F1-1418062F8118}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</p:spTree>
    <p:extLst>
      <p:ext uri="{BB962C8B-B14F-4D97-AF65-F5344CB8AC3E}">
        <p14:creationId xmlns:p14="http://schemas.microsoft.com/office/powerpoint/2010/main" val="1632626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0D0042-F9A0-B5FB-7C8E-D219AE4F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722" y="683948"/>
            <a:ext cx="9708375" cy="903701"/>
          </a:xfrm>
        </p:spPr>
        <p:txBody>
          <a:bodyPr>
            <a:normAutofit/>
          </a:bodyPr>
          <a:lstStyle/>
          <a:p>
            <a:r>
              <a:rPr lang="en-US" sz="3600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Suggestions from Break Out Rooms</a:t>
            </a:r>
            <a:endParaRPr lang="en-US" sz="3600" b="1" cap="none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E7C2B-12A0-4016-E0F1-1418062F8118}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1DFD8-4DC5-D542-BB28-852BC098F569}"/>
              </a:ext>
            </a:extLst>
          </p:cNvPr>
          <p:cNvSpPr txBox="1"/>
          <p:nvPr/>
        </p:nvSpPr>
        <p:spPr>
          <a:xfrm>
            <a:off x="1447722" y="2004646"/>
            <a:ext cx="95426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2-3-5-7 Revision Method</a:t>
            </a:r>
            <a:endParaRPr lang="en-GB" sz="1600" dirty="0"/>
          </a:p>
          <a:p>
            <a:r>
              <a:rPr lang="en-GB" sz="1600" dirty="0">
                <a:hlinkClick r:id="rId3"/>
              </a:rPr>
              <a:t>https://www.bcu.ac.uk/exams-and-revision/best-ways-to-revise/spaced-repetition</a:t>
            </a:r>
            <a:r>
              <a:rPr lang="en-GB" sz="1600" dirty="0"/>
              <a:t>  </a:t>
            </a:r>
          </a:p>
          <a:p>
            <a:br>
              <a:rPr lang="en-GB" sz="1600" dirty="0"/>
            </a:br>
            <a:endParaRPr lang="en-GB" sz="1600" dirty="0"/>
          </a:p>
          <a:p>
            <a:r>
              <a:rPr lang="en-GB" sz="1600" b="1" dirty="0"/>
              <a:t>Eisenhower Matrix </a:t>
            </a:r>
          </a:p>
          <a:p>
            <a:r>
              <a:rPr lang="en-GB" sz="1600" dirty="0">
                <a:hlinkClick r:id="rId4"/>
              </a:rPr>
              <a:t>https://libguides.hull.ac.uk/introduction/matrix</a:t>
            </a:r>
            <a:r>
              <a:rPr lang="en-GB" sz="1600" dirty="0"/>
              <a:t> </a:t>
            </a:r>
          </a:p>
          <a:p>
            <a:br>
              <a:rPr lang="en-GB" sz="1600" dirty="0"/>
            </a:br>
            <a:endParaRPr lang="en-GB" sz="1600" dirty="0"/>
          </a:p>
          <a:p>
            <a:r>
              <a:rPr lang="en-GB" sz="1600" b="1" dirty="0"/>
              <a:t>Retrospective Revision (Ali </a:t>
            </a:r>
            <a:r>
              <a:rPr lang="en-GB" sz="1600" b="1" dirty="0" err="1"/>
              <a:t>Abdaal</a:t>
            </a:r>
            <a:r>
              <a:rPr lang="en-GB" sz="1600" b="1" dirty="0"/>
              <a:t>)</a:t>
            </a:r>
          </a:p>
          <a:p>
            <a:r>
              <a:rPr lang="en-GB" sz="1600" dirty="0">
                <a:hlinkClick r:id="rId5"/>
              </a:rPr>
              <a:t>https://aliabdaal.com/retrospectiverevisiontimetables/</a:t>
            </a:r>
            <a:r>
              <a:rPr lang="en-GB" sz="1600" dirty="0"/>
              <a:t> </a:t>
            </a:r>
          </a:p>
          <a:p>
            <a:endParaRPr lang="en-GB" sz="1600" dirty="0"/>
          </a:p>
          <a:p>
            <a:r>
              <a:rPr lang="en-GB" sz="1600" dirty="0">
                <a:hlinkClick r:id="rId6"/>
              </a:rPr>
              <a:t>https://www.youtube.com/watch?v=b7o09a7t4RA</a:t>
            </a:r>
            <a:endParaRPr lang="en-GB" sz="1600" dirty="0"/>
          </a:p>
          <a:p>
            <a:endParaRPr lang="en-GB" sz="1600" dirty="0"/>
          </a:p>
          <a:p>
            <a:r>
              <a:rPr lang="en-GB" sz="1600" b="1" dirty="0"/>
              <a:t>GANTT Chart Apps</a:t>
            </a:r>
          </a:p>
          <a:p>
            <a:r>
              <a:rPr lang="en-GB" sz="1600" dirty="0"/>
              <a:t>Notion, Trello and My Study Life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89611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466" y="458137"/>
            <a:ext cx="9708375" cy="903701"/>
          </a:xfrm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551464-DDCE-114F-BB37-F3F70AE04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0726" y="2346596"/>
            <a:ext cx="1512373" cy="31496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64B02E-E9D0-5F6F-6D11-801401885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55462-9670-6E45-9B18-622222B492AD}"/>
              </a:ext>
            </a:extLst>
          </p:cNvPr>
          <p:cNvSpPr txBox="1"/>
          <p:nvPr/>
        </p:nvSpPr>
        <p:spPr>
          <a:xfrm>
            <a:off x="3411415" y="1907750"/>
            <a:ext cx="7772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Role: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LSC Lead Tutor,  Specialist Study Skills Tutor (SpLD &amp; AS) and HEE Study Coach</a:t>
            </a:r>
          </a:p>
          <a:p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Years of Service: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7 years </a:t>
            </a:r>
          </a:p>
          <a:p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Background: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I have a First Class (joint) Honours degree in Education Studies and Media. I have previously worked in the media industry for the BBC and ITV. </a:t>
            </a:r>
          </a:p>
          <a:p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During the last 10 years I have been working in the education sector,  taught A-Level Media and Film Studies and for the last 7 years I have been at LSC.</a:t>
            </a:r>
          </a:p>
          <a:p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Interesting Fact About Me: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I used to be a beauty, fashion and lifestyle blogger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Hobbies: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 I have a keen interest in photography and love to capture memories (mostly of my daughter). I also relish the opportunity to travel and explore different cultures and cuisines. 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6897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645" y="801242"/>
            <a:ext cx="4176511" cy="1049235"/>
          </a:xfrm>
        </p:spPr>
        <p:txBody>
          <a:bodyPr>
            <a:normAutofit/>
          </a:bodyPr>
          <a:lstStyle/>
          <a:p>
            <a:r>
              <a:rPr lang="en-US" sz="3600" b="1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 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777" y="2000332"/>
            <a:ext cx="5943600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Please add comments/questions into  the chat box during the session and I will aim to answer them at the end.</a:t>
            </a: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me know:</a:t>
            </a:r>
            <a:endParaRPr lang="en-GB" b="1" i="0" u="none" strike="noStrike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If you have any issues with seeing the slide content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sound</a:t>
            </a:r>
            <a:endParaRPr lang="en-GB" b="0" i="0" u="none" strike="noStrike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84560-B777-8FDA-8419-4D6F7F1A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250" y="483057"/>
            <a:ext cx="4960442" cy="331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88EE7DB-DE05-E4C0-0667-6D14E13A9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</p:spTree>
    <p:extLst>
      <p:ext uri="{BB962C8B-B14F-4D97-AF65-F5344CB8AC3E}">
        <p14:creationId xmlns:p14="http://schemas.microsoft.com/office/powerpoint/2010/main" val="291263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03A147-58F5-F284-23EB-07E501F945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0122" y="158987"/>
            <a:ext cx="10755252" cy="18682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Learning Aim(s):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GB" sz="2400" cap="none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aim of today’s session is to discuss how we can best support students preparing </a:t>
            </a:r>
            <a:br>
              <a:rPr lang="en-GB" sz="2400" cap="none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cap="none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exams. </a:t>
            </a:r>
            <a:b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54E25-3C29-54EE-A3E4-1DDA2BDC7901}"/>
              </a:ext>
            </a:extLst>
          </p:cNvPr>
          <p:cNvSpPr txBox="1"/>
          <p:nvPr/>
        </p:nvSpPr>
        <p:spPr>
          <a:xfrm>
            <a:off x="1155629" y="1929802"/>
            <a:ext cx="11743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session: 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OpenDyslexic 3" pitchFamily="2" charset="0"/>
            </a:endParaRP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better overview of the strategies you can implement to support your students 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their exams. </a:t>
            </a:r>
          </a:p>
          <a:p>
            <a:endParaRPr lang="en-GB" dirty="0">
              <a:solidFill>
                <a:schemeClr val="accent5">
                  <a:lumMod val="50000"/>
                </a:schemeClr>
              </a:solidFill>
              <a:latin typeface="OpenDyslexic 3" pitchFamily="2" charset="0"/>
            </a:endParaRPr>
          </a:p>
          <a:p>
            <a:endParaRPr lang="en-GB" dirty="0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endParaRPr lang="en-GB" dirty="0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2AAB5-2834-36EF-2EE5-17C777DE8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957" y="4080870"/>
            <a:ext cx="1572455" cy="15724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1B759A-7D5E-A0BA-427A-355E1869C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</p:spTree>
    <p:extLst>
      <p:ext uri="{BB962C8B-B14F-4D97-AF65-F5344CB8AC3E}">
        <p14:creationId xmlns:p14="http://schemas.microsoft.com/office/powerpoint/2010/main" val="114982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03A147-58F5-F284-23EB-07E501F945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722" y="417056"/>
            <a:ext cx="941336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Importance of Our Roles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6AF35-AA6A-91E2-AC3D-F2CB48EDD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36A36EF-24C6-5D4D-9A31-D184CAE405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370197"/>
              </p:ext>
            </p:extLst>
          </p:nvPr>
        </p:nvGraphicFramePr>
        <p:xfrm>
          <a:off x="1383324" y="2089394"/>
          <a:ext cx="9519138" cy="366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921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Graphic spid="2" grpId="2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03A147-58F5-F284-23EB-07E501F945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722" y="417056"/>
            <a:ext cx="941336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Common Challenges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6AF35-AA6A-91E2-AC3D-F2CB48EDD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4789C7-9EC3-9849-BDBD-3535C9442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common challenges students often face when revising for an exam?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9ED52-B1DF-EA4E-B00E-DAE5EC0E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3177552"/>
            <a:ext cx="38862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03A147-58F5-F284-23EB-07E501F945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722" y="417056"/>
            <a:ext cx="941336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Reality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6AF35-AA6A-91E2-AC3D-F2CB48EDD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935145-8F7E-A042-860B-1934C69A0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73826" y="2099607"/>
            <a:ext cx="3779182" cy="3779182"/>
          </a:xfrm>
        </p:spPr>
      </p:pic>
    </p:spTree>
    <p:extLst>
      <p:ext uri="{BB962C8B-B14F-4D97-AF65-F5344CB8AC3E}">
        <p14:creationId xmlns:p14="http://schemas.microsoft.com/office/powerpoint/2010/main" val="11147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03A147-58F5-F284-23EB-07E501F945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722" y="417056"/>
            <a:ext cx="941336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Unique 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6AF35-AA6A-91E2-AC3D-F2CB48EDD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80954"/>
            <a:ext cx="427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2021 The Learning Support Centre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4789C7-9EC3-9849-BDBD-3535C9442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1537"/>
            <a:ext cx="10515600" cy="4125425"/>
          </a:xfrm>
        </p:spPr>
        <p:txBody>
          <a:bodyPr>
            <a:normAutofit/>
          </a:bodyPr>
          <a:lstStyle/>
          <a:p>
            <a:pPr algn="just"/>
            <a:r>
              <a:rPr lang="en-GB" sz="2800" dirty="0"/>
              <a:t>Pressurised situation where students must produce or recall a lot of information!</a:t>
            </a:r>
          </a:p>
          <a:p>
            <a:pPr algn="just"/>
            <a:r>
              <a:rPr lang="en-GB" sz="2800" dirty="0"/>
              <a:t>Feeling a degree of stress about an exams is completely normal</a:t>
            </a:r>
          </a:p>
          <a:p>
            <a:pPr algn="just"/>
            <a:r>
              <a:rPr lang="en-GB" sz="2800" dirty="0"/>
              <a:t>Every student will have a different approach to revision, exam preparation and sitting exams</a:t>
            </a:r>
          </a:p>
          <a:p>
            <a:pPr marL="0" indent="0" algn="ctr">
              <a:buNone/>
            </a:pPr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CE274B-645A-1C48-A830-7FA7F3DF932E}"/>
              </a:ext>
            </a:extLst>
          </p:cNvPr>
          <p:cNvSpPr txBox="1"/>
          <p:nvPr/>
        </p:nvSpPr>
        <p:spPr>
          <a:xfrm>
            <a:off x="2883877" y="5451231"/>
            <a:ext cx="68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solidFill>
                  <a:srgbClr val="C00000"/>
                </a:solidFill>
              </a:rPr>
              <a:t>Remember: </a:t>
            </a:r>
            <a:r>
              <a:rPr lang="en-GB" b="1" dirty="0">
                <a:solidFill>
                  <a:srgbClr val="C00000"/>
                </a:solidFill>
              </a:rPr>
              <a:t>Each will respond differently to suggestions!</a:t>
            </a:r>
          </a:p>
        </p:txBody>
      </p:sp>
    </p:spTree>
    <p:extLst>
      <p:ext uri="{BB962C8B-B14F-4D97-AF65-F5344CB8AC3E}">
        <p14:creationId xmlns:p14="http://schemas.microsoft.com/office/powerpoint/2010/main" val="26302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3FC95-2D1C-674C-8056-CA6048C4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To Conquer Stress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5548D-8E9B-7A4B-A4B5-062ADA8F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794" y="4104465"/>
            <a:ext cx="2758154" cy="183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C0B427-9030-6D40-B322-04B62061B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21" y="2116749"/>
            <a:ext cx="2501210" cy="1987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214331-8D30-F146-9E80-8CC5CF32A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636" y="3535168"/>
            <a:ext cx="2501210" cy="1870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D05DAC-4225-A542-AD95-12191CBFDFCD}"/>
              </a:ext>
            </a:extLst>
          </p:cNvPr>
          <p:cNvSpPr txBox="1"/>
          <p:nvPr/>
        </p:nvSpPr>
        <p:spPr>
          <a:xfrm>
            <a:off x="87432" y="4260373"/>
            <a:ext cx="2920999" cy="36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Routine/Structure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40F01A-7A2F-1344-81CB-CD6421FF558A}"/>
              </a:ext>
            </a:extLst>
          </p:cNvPr>
          <p:cNvSpPr txBox="1"/>
          <p:nvPr/>
        </p:nvSpPr>
        <p:spPr>
          <a:xfrm>
            <a:off x="3496741" y="3026646"/>
            <a:ext cx="2920999" cy="36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Remove distractions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800244-F151-E84A-A96C-43D039FB2452}"/>
              </a:ext>
            </a:extLst>
          </p:cNvPr>
          <p:cNvSpPr txBox="1"/>
          <p:nvPr/>
        </p:nvSpPr>
        <p:spPr>
          <a:xfrm>
            <a:off x="8595140" y="2116749"/>
            <a:ext cx="2920999" cy="36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Mock Exams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25040-0823-594C-8EEE-4A30D82D2634}"/>
              </a:ext>
            </a:extLst>
          </p:cNvPr>
          <p:cNvSpPr txBox="1"/>
          <p:nvPr/>
        </p:nvSpPr>
        <p:spPr>
          <a:xfrm>
            <a:off x="6695981" y="5567226"/>
            <a:ext cx="2920999" cy="36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Mental Health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78E303-02E8-1843-97E6-CCBC9D918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981" y="2081320"/>
            <a:ext cx="2500860" cy="18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A6F17E33B814B8DD0F403D664DD93" ma:contentTypeVersion="4" ma:contentTypeDescription="Create a new document." ma:contentTypeScope="" ma:versionID="777f0ec921e6d8c505d4c125a6ce3de9">
  <xsd:schema xmlns:xsd="http://www.w3.org/2001/XMLSchema" xmlns:xs="http://www.w3.org/2001/XMLSchema" xmlns:p="http://schemas.microsoft.com/office/2006/metadata/properties" xmlns:ns2="192580cd-5de1-4324-b109-2840427cb28f" targetNamespace="http://schemas.microsoft.com/office/2006/metadata/properties" ma:root="true" ma:fieldsID="4c27f5efd90022e11208218888484638" ns2:_="">
    <xsd:import namespace="192580cd-5de1-4324-b109-2840427cb2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580cd-5de1-4324-b109-2840427cb2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C18C27-5150-4F93-8416-3EFD71F37402}">
  <ds:schemaRefs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c4be33e8-ef08-406c-9fde-765ca3f999e4"/>
    <ds:schemaRef ds:uri="e0ee2bd4-5bcf-4faa-ac95-7fe2af618d93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2336062-0445-45A4-8057-947EE4A4EF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2580cd-5de1-4324-b109-2840427cb2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50CA7D-739A-40E2-9400-1F4268D60A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Web38DA</Template>
  <TotalTime>8668</TotalTime>
  <Words>1013</Words>
  <Application>Microsoft Macintosh PowerPoint</Application>
  <PresentationFormat>Widescreen</PresentationFormat>
  <Paragraphs>151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Abadi</vt:lpstr>
      <vt:lpstr>ADLaM Display</vt:lpstr>
      <vt:lpstr>Arial</vt:lpstr>
      <vt:lpstr>Calibri</vt:lpstr>
      <vt:lpstr>Gill Sans MT</vt:lpstr>
      <vt:lpstr>OpenDyslexic 3</vt:lpstr>
      <vt:lpstr>Wingdings</vt:lpstr>
      <vt:lpstr>Gallery</vt:lpstr>
      <vt:lpstr>Exam Preparation     18th April 2024 </vt:lpstr>
      <vt:lpstr>Hello!</vt:lpstr>
      <vt:lpstr>House Keeping</vt:lpstr>
      <vt:lpstr>Learning Aim(s):   The aim of today’s session is to discuss how we can best support students preparing  for exams.  </vt:lpstr>
      <vt:lpstr>Importance of Our Roles</vt:lpstr>
      <vt:lpstr>The Common Challenges </vt:lpstr>
      <vt:lpstr>The Reality</vt:lpstr>
      <vt:lpstr>A Unique Challenge</vt:lpstr>
      <vt:lpstr>Strategies To Conquer Stress </vt:lpstr>
      <vt:lpstr>Tips for Students: Before The Exam </vt:lpstr>
      <vt:lpstr>Tips for Students: During the Exam</vt:lpstr>
      <vt:lpstr>Tips for Students: After The Exam </vt:lpstr>
      <vt:lpstr>Break Out Rooms (20 Minutes) </vt:lpstr>
      <vt:lpstr>Feedback (15 minutes) </vt:lpstr>
      <vt:lpstr>Any Questions?</vt:lpstr>
      <vt:lpstr>Reference List</vt:lpstr>
      <vt:lpstr>Reference List</vt:lpstr>
      <vt:lpstr>Suggestions from Break Out Rooms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Here's your outline to get started</dc:title>
  <dc:creator>Donna Welburn</dc:creator>
  <cp:lastModifiedBy>Zee Adam</cp:lastModifiedBy>
  <cp:revision>53</cp:revision>
  <dcterms:created xsi:type="dcterms:W3CDTF">2024-01-19T11:30:47Z</dcterms:created>
  <dcterms:modified xsi:type="dcterms:W3CDTF">2024-04-18T10:59:58Z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0x010100EF5A6F17E33B814B8DD0F403D664DD93</vt:lpwstr>
  </property>
  <property fmtid="{D5CDD505-2E9C-101B-9397-08002B2CF9AE}" pid="3" name="_dlc_DocIdItemGuid">
    <vt:lpwstr>12280213-e300-42ab-bf40-6f08792b79b3</vt:lpwstr>
  </property>
</Properties>
</file>