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hdphoto2.wdp" ContentType="image/vnd.ms-photo"/>
  <Override PartName="/ppt/media/image1.png" ContentType="image/png"/>
  <Override PartName="/ppt/media/hdphoto3.wdp" ContentType="image/vnd.ms-photo"/>
  <Override PartName="/ppt/media/image2.png" ContentType="image/png"/>
  <Override PartName="/ppt/media/image3.png" ContentType="image/png"/>
  <Override PartName="/ppt/media/hdphoto1.wdp" ContentType="image/vnd.ms-photo"/>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27" name="PlaceHolder 2"/>
          <p:cNvSpPr>
            <a:spLocks noGrp="1"/>
          </p:cNvSpPr>
          <p:nvPr>
            <p:ph type="body"/>
          </p:nvPr>
        </p:nvSpPr>
        <p:spPr>
          <a:xfrm>
            <a:off x="504000" y="1326240"/>
            <a:ext cx="907164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28" name="PlaceHolder 3"/>
          <p:cNvSpPr>
            <a:spLocks noGrp="1"/>
          </p:cNvSpPr>
          <p:nvPr>
            <p:ph type="body"/>
          </p:nvPr>
        </p:nvSpPr>
        <p:spPr>
          <a:xfrm>
            <a:off x="504000" y="3043800"/>
            <a:ext cx="907164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30" name="PlaceHolder 2"/>
          <p:cNvSpPr>
            <a:spLocks noGrp="1"/>
          </p:cNvSpPr>
          <p:nvPr>
            <p:ph type="body"/>
          </p:nvPr>
        </p:nvSpPr>
        <p:spPr>
          <a:xfrm>
            <a:off x="50400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31" name="PlaceHolder 3"/>
          <p:cNvSpPr>
            <a:spLocks noGrp="1"/>
          </p:cNvSpPr>
          <p:nvPr>
            <p:ph type="body"/>
          </p:nvPr>
        </p:nvSpPr>
        <p:spPr>
          <a:xfrm>
            <a:off x="515268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32" name="PlaceHolder 4"/>
          <p:cNvSpPr>
            <a:spLocks noGrp="1"/>
          </p:cNvSpPr>
          <p:nvPr>
            <p:ph type="body"/>
          </p:nvPr>
        </p:nvSpPr>
        <p:spPr>
          <a:xfrm>
            <a:off x="50400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33" name="PlaceHolder 5"/>
          <p:cNvSpPr>
            <a:spLocks noGrp="1"/>
          </p:cNvSpPr>
          <p:nvPr>
            <p:ph type="body"/>
          </p:nvPr>
        </p:nvSpPr>
        <p:spPr>
          <a:xfrm>
            <a:off x="515268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35" name="PlaceHolder 2"/>
          <p:cNvSpPr>
            <a:spLocks noGrp="1"/>
          </p:cNvSpPr>
          <p:nvPr>
            <p:ph type="body"/>
          </p:nvPr>
        </p:nvSpPr>
        <p:spPr>
          <a:xfrm>
            <a:off x="504000" y="132624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36" name="PlaceHolder 3"/>
          <p:cNvSpPr>
            <a:spLocks noGrp="1"/>
          </p:cNvSpPr>
          <p:nvPr>
            <p:ph type="body"/>
          </p:nvPr>
        </p:nvSpPr>
        <p:spPr>
          <a:xfrm>
            <a:off x="3571200" y="132624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37" name="PlaceHolder 4"/>
          <p:cNvSpPr>
            <a:spLocks noGrp="1"/>
          </p:cNvSpPr>
          <p:nvPr>
            <p:ph type="body"/>
          </p:nvPr>
        </p:nvSpPr>
        <p:spPr>
          <a:xfrm>
            <a:off x="6638040" y="132624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38" name="PlaceHolder 5"/>
          <p:cNvSpPr>
            <a:spLocks noGrp="1"/>
          </p:cNvSpPr>
          <p:nvPr>
            <p:ph type="body"/>
          </p:nvPr>
        </p:nvSpPr>
        <p:spPr>
          <a:xfrm>
            <a:off x="504000" y="304380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39" name="PlaceHolder 6"/>
          <p:cNvSpPr>
            <a:spLocks noGrp="1"/>
          </p:cNvSpPr>
          <p:nvPr>
            <p:ph type="body"/>
          </p:nvPr>
        </p:nvSpPr>
        <p:spPr>
          <a:xfrm>
            <a:off x="3571200" y="304380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40" name="PlaceHolder 7"/>
          <p:cNvSpPr>
            <a:spLocks noGrp="1"/>
          </p:cNvSpPr>
          <p:nvPr>
            <p:ph type="body"/>
          </p:nvPr>
        </p:nvSpPr>
        <p:spPr>
          <a:xfrm>
            <a:off x="6638040" y="304380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47" name="PlaceHolder 2"/>
          <p:cNvSpPr>
            <a:spLocks noGrp="1"/>
          </p:cNvSpPr>
          <p:nvPr>
            <p:ph type="subTitle"/>
          </p:nvPr>
        </p:nvSpPr>
        <p:spPr>
          <a:xfrm>
            <a:off x="504000" y="1326240"/>
            <a:ext cx="9071640" cy="32882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49" name="PlaceHolder 2"/>
          <p:cNvSpPr>
            <a:spLocks noGrp="1"/>
          </p:cNvSpPr>
          <p:nvPr>
            <p:ph type="body"/>
          </p:nvPr>
        </p:nvSpPr>
        <p:spPr>
          <a:xfrm>
            <a:off x="504000" y="1326240"/>
            <a:ext cx="9071640" cy="328824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51" name="PlaceHolder 2"/>
          <p:cNvSpPr>
            <a:spLocks noGrp="1"/>
          </p:cNvSpPr>
          <p:nvPr>
            <p:ph type="body"/>
          </p:nvPr>
        </p:nvSpPr>
        <p:spPr>
          <a:xfrm>
            <a:off x="50400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
        <p:nvSpPr>
          <p:cNvPr id="52" name="PlaceHolder 3"/>
          <p:cNvSpPr>
            <a:spLocks noGrp="1"/>
          </p:cNvSpPr>
          <p:nvPr>
            <p:ph type="body"/>
          </p:nvPr>
        </p:nvSpPr>
        <p:spPr>
          <a:xfrm>
            <a:off x="515268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1640" cy="43884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56" name="PlaceHolder 2"/>
          <p:cNvSpPr>
            <a:spLocks noGrp="1"/>
          </p:cNvSpPr>
          <p:nvPr>
            <p:ph type="body"/>
          </p:nvPr>
        </p:nvSpPr>
        <p:spPr>
          <a:xfrm>
            <a:off x="50400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57" name="PlaceHolder 3"/>
          <p:cNvSpPr>
            <a:spLocks noGrp="1"/>
          </p:cNvSpPr>
          <p:nvPr>
            <p:ph type="body"/>
          </p:nvPr>
        </p:nvSpPr>
        <p:spPr>
          <a:xfrm>
            <a:off x="515268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
        <p:nvSpPr>
          <p:cNvPr id="58" name="PlaceHolder 4"/>
          <p:cNvSpPr>
            <a:spLocks noGrp="1"/>
          </p:cNvSpPr>
          <p:nvPr>
            <p:ph type="body"/>
          </p:nvPr>
        </p:nvSpPr>
        <p:spPr>
          <a:xfrm>
            <a:off x="50400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6" name="PlaceHolder 2"/>
          <p:cNvSpPr>
            <a:spLocks noGrp="1"/>
          </p:cNvSpPr>
          <p:nvPr>
            <p:ph type="subTitle"/>
          </p:nvPr>
        </p:nvSpPr>
        <p:spPr>
          <a:xfrm>
            <a:off x="504000" y="1326240"/>
            <a:ext cx="9071640" cy="32882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60" name="PlaceHolder 2"/>
          <p:cNvSpPr>
            <a:spLocks noGrp="1"/>
          </p:cNvSpPr>
          <p:nvPr>
            <p:ph type="body"/>
          </p:nvPr>
        </p:nvSpPr>
        <p:spPr>
          <a:xfrm>
            <a:off x="50400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
        <p:nvSpPr>
          <p:cNvPr id="61" name="PlaceHolder 3"/>
          <p:cNvSpPr>
            <a:spLocks noGrp="1"/>
          </p:cNvSpPr>
          <p:nvPr>
            <p:ph type="body"/>
          </p:nvPr>
        </p:nvSpPr>
        <p:spPr>
          <a:xfrm>
            <a:off x="515268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62" name="PlaceHolder 4"/>
          <p:cNvSpPr>
            <a:spLocks noGrp="1"/>
          </p:cNvSpPr>
          <p:nvPr>
            <p:ph type="body"/>
          </p:nvPr>
        </p:nvSpPr>
        <p:spPr>
          <a:xfrm>
            <a:off x="515268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64" name="PlaceHolder 2"/>
          <p:cNvSpPr>
            <a:spLocks noGrp="1"/>
          </p:cNvSpPr>
          <p:nvPr>
            <p:ph type="body"/>
          </p:nvPr>
        </p:nvSpPr>
        <p:spPr>
          <a:xfrm>
            <a:off x="50400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65" name="PlaceHolder 3"/>
          <p:cNvSpPr>
            <a:spLocks noGrp="1"/>
          </p:cNvSpPr>
          <p:nvPr>
            <p:ph type="body"/>
          </p:nvPr>
        </p:nvSpPr>
        <p:spPr>
          <a:xfrm>
            <a:off x="515268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66" name="PlaceHolder 4"/>
          <p:cNvSpPr>
            <a:spLocks noGrp="1"/>
          </p:cNvSpPr>
          <p:nvPr>
            <p:ph type="body"/>
          </p:nvPr>
        </p:nvSpPr>
        <p:spPr>
          <a:xfrm>
            <a:off x="504000" y="3043800"/>
            <a:ext cx="907164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68" name="PlaceHolder 2"/>
          <p:cNvSpPr>
            <a:spLocks noGrp="1"/>
          </p:cNvSpPr>
          <p:nvPr>
            <p:ph type="body"/>
          </p:nvPr>
        </p:nvSpPr>
        <p:spPr>
          <a:xfrm>
            <a:off x="504000" y="1326240"/>
            <a:ext cx="907164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69" name="PlaceHolder 3"/>
          <p:cNvSpPr>
            <a:spLocks noGrp="1"/>
          </p:cNvSpPr>
          <p:nvPr>
            <p:ph type="body"/>
          </p:nvPr>
        </p:nvSpPr>
        <p:spPr>
          <a:xfrm>
            <a:off x="504000" y="3043800"/>
            <a:ext cx="907164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71" name="PlaceHolder 2"/>
          <p:cNvSpPr>
            <a:spLocks noGrp="1"/>
          </p:cNvSpPr>
          <p:nvPr>
            <p:ph type="body"/>
          </p:nvPr>
        </p:nvSpPr>
        <p:spPr>
          <a:xfrm>
            <a:off x="50400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72" name="PlaceHolder 3"/>
          <p:cNvSpPr>
            <a:spLocks noGrp="1"/>
          </p:cNvSpPr>
          <p:nvPr>
            <p:ph type="body"/>
          </p:nvPr>
        </p:nvSpPr>
        <p:spPr>
          <a:xfrm>
            <a:off x="515268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73" name="PlaceHolder 4"/>
          <p:cNvSpPr>
            <a:spLocks noGrp="1"/>
          </p:cNvSpPr>
          <p:nvPr>
            <p:ph type="body"/>
          </p:nvPr>
        </p:nvSpPr>
        <p:spPr>
          <a:xfrm>
            <a:off x="50400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74" name="PlaceHolder 5"/>
          <p:cNvSpPr>
            <a:spLocks noGrp="1"/>
          </p:cNvSpPr>
          <p:nvPr>
            <p:ph type="body"/>
          </p:nvPr>
        </p:nvSpPr>
        <p:spPr>
          <a:xfrm>
            <a:off x="515268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76" name="PlaceHolder 2"/>
          <p:cNvSpPr>
            <a:spLocks noGrp="1"/>
          </p:cNvSpPr>
          <p:nvPr>
            <p:ph type="body"/>
          </p:nvPr>
        </p:nvSpPr>
        <p:spPr>
          <a:xfrm>
            <a:off x="504000" y="132624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77" name="PlaceHolder 3"/>
          <p:cNvSpPr>
            <a:spLocks noGrp="1"/>
          </p:cNvSpPr>
          <p:nvPr>
            <p:ph type="body"/>
          </p:nvPr>
        </p:nvSpPr>
        <p:spPr>
          <a:xfrm>
            <a:off x="3571200" y="132624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78" name="PlaceHolder 4"/>
          <p:cNvSpPr>
            <a:spLocks noGrp="1"/>
          </p:cNvSpPr>
          <p:nvPr>
            <p:ph type="body"/>
          </p:nvPr>
        </p:nvSpPr>
        <p:spPr>
          <a:xfrm>
            <a:off x="6638040" y="132624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79" name="PlaceHolder 5"/>
          <p:cNvSpPr>
            <a:spLocks noGrp="1"/>
          </p:cNvSpPr>
          <p:nvPr>
            <p:ph type="body"/>
          </p:nvPr>
        </p:nvSpPr>
        <p:spPr>
          <a:xfrm>
            <a:off x="504000" y="304380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80" name="PlaceHolder 6"/>
          <p:cNvSpPr>
            <a:spLocks noGrp="1"/>
          </p:cNvSpPr>
          <p:nvPr>
            <p:ph type="body"/>
          </p:nvPr>
        </p:nvSpPr>
        <p:spPr>
          <a:xfrm>
            <a:off x="3571200" y="304380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81" name="PlaceHolder 7"/>
          <p:cNvSpPr>
            <a:spLocks noGrp="1"/>
          </p:cNvSpPr>
          <p:nvPr>
            <p:ph type="body"/>
          </p:nvPr>
        </p:nvSpPr>
        <p:spPr>
          <a:xfrm>
            <a:off x="6638040" y="3043800"/>
            <a:ext cx="292068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8" name="PlaceHolder 2"/>
          <p:cNvSpPr>
            <a:spLocks noGrp="1"/>
          </p:cNvSpPr>
          <p:nvPr>
            <p:ph type="body"/>
          </p:nvPr>
        </p:nvSpPr>
        <p:spPr>
          <a:xfrm>
            <a:off x="504000" y="1326240"/>
            <a:ext cx="9071640" cy="328824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10" name="PlaceHolder 2"/>
          <p:cNvSpPr>
            <a:spLocks noGrp="1"/>
          </p:cNvSpPr>
          <p:nvPr>
            <p:ph type="body"/>
          </p:nvPr>
        </p:nvSpPr>
        <p:spPr>
          <a:xfrm>
            <a:off x="50400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
        <p:nvSpPr>
          <p:cNvPr id="11" name="PlaceHolder 3"/>
          <p:cNvSpPr>
            <a:spLocks noGrp="1"/>
          </p:cNvSpPr>
          <p:nvPr>
            <p:ph type="body"/>
          </p:nvPr>
        </p:nvSpPr>
        <p:spPr>
          <a:xfrm>
            <a:off x="515268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15" name="PlaceHolder 2"/>
          <p:cNvSpPr>
            <a:spLocks noGrp="1"/>
          </p:cNvSpPr>
          <p:nvPr>
            <p:ph type="body"/>
          </p:nvPr>
        </p:nvSpPr>
        <p:spPr>
          <a:xfrm>
            <a:off x="50400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16" name="PlaceHolder 3"/>
          <p:cNvSpPr>
            <a:spLocks noGrp="1"/>
          </p:cNvSpPr>
          <p:nvPr>
            <p:ph type="body"/>
          </p:nvPr>
        </p:nvSpPr>
        <p:spPr>
          <a:xfrm>
            <a:off x="515268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
        <p:nvSpPr>
          <p:cNvPr id="17" name="PlaceHolder 4"/>
          <p:cNvSpPr>
            <a:spLocks noGrp="1"/>
          </p:cNvSpPr>
          <p:nvPr>
            <p:ph type="body"/>
          </p:nvPr>
        </p:nvSpPr>
        <p:spPr>
          <a:xfrm>
            <a:off x="50400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19" name="PlaceHolder 2"/>
          <p:cNvSpPr>
            <a:spLocks noGrp="1"/>
          </p:cNvSpPr>
          <p:nvPr>
            <p:ph type="body"/>
          </p:nvPr>
        </p:nvSpPr>
        <p:spPr>
          <a:xfrm>
            <a:off x="504000" y="1326240"/>
            <a:ext cx="4426920" cy="3288240"/>
          </a:xfrm>
          <a:prstGeom prst="rect">
            <a:avLst/>
          </a:prstGeom>
        </p:spPr>
        <p:txBody>
          <a:bodyPr lIns="0" rIns="0" tIns="0" bIns="0">
            <a:normAutofit/>
          </a:bodyPr>
          <a:p>
            <a:endParaRPr b="0" lang="en-US" sz="2650" spc="-1" strike="noStrike">
              <a:solidFill>
                <a:srgbClr val="000000"/>
              </a:solidFill>
              <a:latin typeface="Calibri"/>
            </a:endParaRPr>
          </a:p>
        </p:txBody>
      </p:sp>
      <p:sp>
        <p:nvSpPr>
          <p:cNvPr id="20" name="PlaceHolder 3"/>
          <p:cNvSpPr>
            <a:spLocks noGrp="1"/>
          </p:cNvSpPr>
          <p:nvPr>
            <p:ph type="body"/>
          </p:nvPr>
        </p:nvSpPr>
        <p:spPr>
          <a:xfrm>
            <a:off x="515268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21" name="PlaceHolder 4"/>
          <p:cNvSpPr>
            <a:spLocks noGrp="1"/>
          </p:cNvSpPr>
          <p:nvPr>
            <p:ph type="body"/>
          </p:nvPr>
        </p:nvSpPr>
        <p:spPr>
          <a:xfrm>
            <a:off x="5152680" y="304380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rIns="0" tIns="0" bIns="0" anchor="ctr"/>
          <a:p>
            <a:endParaRPr b="0" lang="en-US" sz="1490" spc="-1" strike="noStrike">
              <a:solidFill>
                <a:srgbClr val="000000"/>
              </a:solidFill>
              <a:latin typeface="Calibri"/>
            </a:endParaRPr>
          </a:p>
        </p:txBody>
      </p:sp>
      <p:sp>
        <p:nvSpPr>
          <p:cNvPr id="23" name="PlaceHolder 2"/>
          <p:cNvSpPr>
            <a:spLocks noGrp="1"/>
          </p:cNvSpPr>
          <p:nvPr>
            <p:ph type="body"/>
          </p:nvPr>
        </p:nvSpPr>
        <p:spPr>
          <a:xfrm>
            <a:off x="50400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24" name="PlaceHolder 3"/>
          <p:cNvSpPr>
            <a:spLocks noGrp="1"/>
          </p:cNvSpPr>
          <p:nvPr>
            <p:ph type="body"/>
          </p:nvPr>
        </p:nvSpPr>
        <p:spPr>
          <a:xfrm>
            <a:off x="5152680" y="1326240"/>
            <a:ext cx="4426920" cy="1568160"/>
          </a:xfrm>
          <a:prstGeom prst="rect">
            <a:avLst/>
          </a:prstGeom>
        </p:spPr>
        <p:txBody>
          <a:bodyPr lIns="0" rIns="0" tIns="0" bIns="0">
            <a:normAutofit/>
          </a:bodyPr>
          <a:p>
            <a:endParaRPr b="0" lang="en-US" sz="2650" spc="-1" strike="noStrike">
              <a:solidFill>
                <a:srgbClr val="000000"/>
              </a:solidFill>
              <a:latin typeface="Calibri"/>
            </a:endParaRPr>
          </a:p>
        </p:txBody>
      </p:sp>
      <p:sp>
        <p:nvSpPr>
          <p:cNvPr id="25" name="PlaceHolder 4"/>
          <p:cNvSpPr>
            <a:spLocks noGrp="1"/>
          </p:cNvSpPr>
          <p:nvPr>
            <p:ph type="body"/>
          </p:nvPr>
        </p:nvSpPr>
        <p:spPr>
          <a:xfrm>
            <a:off x="504000" y="3043800"/>
            <a:ext cx="9071640" cy="1568160"/>
          </a:xfrm>
          <a:prstGeom prst="rect">
            <a:avLst/>
          </a:prstGeom>
        </p:spPr>
        <p:txBody>
          <a:bodyPr lIns="0" rIns="0" tIns="0" bIns="0">
            <a:normAutofit/>
          </a:bodyPr>
          <a:p>
            <a:endParaRPr b="0" lang="en-US" sz="265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p:spPr>
        <p:txBody>
          <a:bodyPr lIns="0" rIns="0" tIns="0" bIns="0"/>
          <a:p>
            <a:r>
              <a:rPr b="0" lang="en-GB" sz="1400" spc="-1" strike="noStrike">
                <a:latin typeface="Times New Roman"/>
              </a:rPr>
              <a:t>&lt;date/time&gt;</a:t>
            </a:r>
            <a:endParaRPr b="0" lang="en-GB"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p:spPr>
        <p:txBody>
          <a:bodyPr lIns="0" rIns="0" tIns="0" bIns="0"/>
          <a:p>
            <a:pPr algn="ctr"/>
            <a:r>
              <a:rPr b="0" lang="en-GB" sz="1400" spc="-1" strike="noStrike">
                <a:latin typeface="Times New Roman"/>
              </a:rPr>
              <a:t>&lt;footer&gt;</a:t>
            </a:r>
            <a:endParaRPr b="0" lang="en-GB"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p:spPr>
        <p:txBody>
          <a:bodyPr lIns="0" rIns="0" tIns="0" bIns="0"/>
          <a:p>
            <a:pPr algn="r"/>
            <a:fld id="{EA9EDB85-82BC-40A1-8856-6F644E5AFE7A}"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504000" y="5255280"/>
            <a:ext cx="2351880" cy="301680"/>
          </a:xfrm>
          <a:prstGeom prst="rect">
            <a:avLst/>
          </a:prstGeom>
        </p:spPr>
        <p:txBody>
          <a:bodyPr anchor="ctr"/>
          <a:p>
            <a:pPr>
              <a:lnSpc>
                <a:spcPct val="100000"/>
              </a:lnSpc>
            </a:pPr>
            <a:fld id="{085F3127-36D4-4C34-BE7A-2350BD610105}" type="datetime">
              <a:rPr b="0" lang="en-GB" sz="1200" spc="-1" strike="noStrike">
                <a:solidFill>
                  <a:srgbClr val="8b8b8b"/>
                </a:solidFill>
                <a:latin typeface="Calibri"/>
              </a:rPr>
              <a:t>08/06/18</a:t>
            </a:fld>
            <a:endParaRPr b="0" lang="en-GB" sz="1200" spc="-1" strike="noStrike">
              <a:latin typeface="Times New Roman"/>
            </a:endParaRPr>
          </a:p>
        </p:txBody>
      </p:sp>
      <p:sp>
        <p:nvSpPr>
          <p:cNvPr id="42" name="PlaceHolder 2"/>
          <p:cNvSpPr>
            <a:spLocks noGrp="1"/>
          </p:cNvSpPr>
          <p:nvPr>
            <p:ph type="ftr"/>
          </p:nvPr>
        </p:nvSpPr>
        <p:spPr>
          <a:xfrm>
            <a:off x="3443760" y="5255280"/>
            <a:ext cx="3191400" cy="301680"/>
          </a:xfrm>
          <a:prstGeom prst="rect">
            <a:avLst/>
          </a:prstGeom>
        </p:spPr>
        <p:txBody>
          <a:bodyPr anchor="ctr"/>
          <a:p>
            <a:endParaRPr b="0" lang="en-GB" sz="2400" spc="-1" strike="noStrike">
              <a:latin typeface="Times New Roman"/>
            </a:endParaRPr>
          </a:p>
        </p:txBody>
      </p:sp>
      <p:sp>
        <p:nvSpPr>
          <p:cNvPr id="43" name="PlaceHolder 3"/>
          <p:cNvSpPr>
            <a:spLocks noGrp="1"/>
          </p:cNvSpPr>
          <p:nvPr>
            <p:ph type="sldNum"/>
          </p:nvPr>
        </p:nvSpPr>
        <p:spPr>
          <a:xfrm>
            <a:off x="7223760" y="5255280"/>
            <a:ext cx="2351880" cy="301680"/>
          </a:xfrm>
          <a:prstGeom prst="rect">
            <a:avLst/>
          </a:prstGeom>
        </p:spPr>
        <p:txBody>
          <a:bodyPr anchor="ctr"/>
          <a:p>
            <a:pPr algn="r">
              <a:lnSpc>
                <a:spcPct val="100000"/>
              </a:lnSpc>
            </a:pPr>
            <a:fld id="{BA8BDC01-15E2-495A-A3D1-1F2EA93719C2}" type="slidenum">
              <a:rPr b="0" lang="en-GB" sz="1200" spc="-1" strike="noStrike">
                <a:solidFill>
                  <a:srgbClr val="8b8b8b"/>
                </a:solidFill>
                <a:latin typeface="Calibri"/>
              </a:rPr>
              <a:t>&lt;number&gt;</a:t>
            </a:fld>
            <a:endParaRPr b="0" lang="en-GB" sz="1200" spc="-1" strike="noStrike">
              <a:latin typeface="Times New Roman"/>
            </a:endParaRPr>
          </a:p>
        </p:txBody>
      </p:sp>
      <p:sp>
        <p:nvSpPr>
          <p:cNvPr id="44" name="PlaceHolder 4"/>
          <p:cNvSpPr>
            <a:spLocks noGrp="1"/>
          </p:cNvSpPr>
          <p:nvPr>
            <p:ph type="title"/>
          </p:nvPr>
        </p:nvSpPr>
        <p:spPr>
          <a:xfrm>
            <a:off x="504000" y="226080"/>
            <a:ext cx="9071640" cy="946440"/>
          </a:xfrm>
          <a:prstGeom prst="rect">
            <a:avLst/>
          </a:prstGeom>
        </p:spPr>
        <p:txBody>
          <a:bodyPr lIns="0" rIns="0" tIns="0" bIns="0" anchor="ctr"/>
          <a:p>
            <a:r>
              <a:rPr b="0" lang="en-US" sz="1490" spc="-1" strike="noStrike">
                <a:solidFill>
                  <a:srgbClr val="000000"/>
                </a:solidFill>
                <a:latin typeface="Calibri"/>
              </a:rPr>
              <a:t>Click to edit the title text format</a:t>
            </a:r>
            <a:endParaRPr b="0" lang="en-US" sz="1490" spc="-1" strike="noStrike">
              <a:solidFill>
                <a:srgbClr val="000000"/>
              </a:solidFill>
              <a:latin typeface="Calibri"/>
            </a:endParaRPr>
          </a:p>
        </p:txBody>
      </p:sp>
      <p:sp>
        <p:nvSpPr>
          <p:cNvPr id="45" name="PlaceHolder 5"/>
          <p:cNvSpPr>
            <a:spLocks noGrp="1"/>
          </p:cNvSpPr>
          <p:nvPr>
            <p:ph type="body"/>
          </p:nvPr>
        </p:nvSpPr>
        <p:spPr>
          <a:xfrm>
            <a:off x="504000" y="1326240"/>
            <a:ext cx="9071640" cy="3288240"/>
          </a:xfrm>
          <a:prstGeom prst="rect">
            <a:avLst/>
          </a:prstGeom>
        </p:spPr>
        <p:txBody>
          <a:bodyPr lIns="0" rIns="0" tIns="0" bIns="0">
            <a:normAutofit/>
          </a:bodyPr>
          <a:p>
            <a:pPr marL="432000" indent="-324000">
              <a:spcBef>
                <a:spcPts val="1171"/>
              </a:spcBef>
              <a:buClr>
                <a:srgbClr val="000000"/>
              </a:buClr>
              <a:buSzPct val="45000"/>
              <a:buFont typeface="Wingdings" charset="2"/>
              <a:buChar char=""/>
            </a:pPr>
            <a:r>
              <a:rPr b="0" lang="en-US" sz="2650" spc="-1" strike="noStrike">
                <a:solidFill>
                  <a:srgbClr val="000000"/>
                </a:solidFill>
                <a:latin typeface="Calibri"/>
              </a:rPr>
              <a:t>Click to edit the outline text format</a:t>
            </a:r>
            <a:endParaRPr b="0" lang="en-US" sz="2650" spc="-1" strike="noStrike">
              <a:solidFill>
                <a:srgbClr val="000000"/>
              </a:solidFill>
              <a:latin typeface="Calibri"/>
            </a:endParaRPr>
          </a:p>
          <a:p>
            <a:pPr lvl="1" marL="864000" indent="-324000">
              <a:spcBef>
                <a:spcPts val="935"/>
              </a:spcBef>
              <a:buClr>
                <a:srgbClr val="000000"/>
              </a:buClr>
              <a:buSzPct val="75000"/>
              <a:buFont typeface="Symbol" charset="2"/>
              <a:buChar char=""/>
            </a:pPr>
            <a:r>
              <a:rPr b="0" lang="en-US" sz="1990" spc="-1" strike="noStrike">
                <a:solidFill>
                  <a:srgbClr val="000000"/>
                </a:solidFill>
                <a:latin typeface="Calibri"/>
              </a:rPr>
              <a:t>Second Outline Level</a:t>
            </a:r>
            <a:endParaRPr b="0" lang="en-US" sz="1990" spc="-1" strike="noStrike">
              <a:solidFill>
                <a:srgbClr val="000000"/>
              </a:solidFill>
              <a:latin typeface="Calibri"/>
            </a:endParaRPr>
          </a:p>
          <a:p>
            <a:pPr lvl="2" marL="1296000" indent="-288000">
              <a:spcBef>
                <a:spcPts val="700"/>
              </a:spcBef>
              <a:buClr>
                <a:srgbClr val="000000"/>
              </a:buClr>
              <a:buSzPct val="45000"/>
              <a:buFont typeface="Wingdings" charset="2"/>
              <a:buChar char=""/>
            </a:pPr>
            <a:r>
              <a:rPr b="0" lang="en-US" sz="1660" spc="-1" strike="noStrike">
                <a:solidFill>
                  <a:srgbClr val="000000"/>
                </a:solidFill>
                <a:latin typeface="Calibri"/>
              </a:rPr>
              <a:t>Third Outline Level</a:t>
            </a:r>
            <a:endParaRPr b="0" lang="en-US" sz="1660" spc="-1" strike="noStrike">
              <a:solidFill>
                <a:srgbClr val="000000"/>
              </a:solidFill>
              <a:latin typeface="Calibri"/>
            </a:endParaRPr>
          </a:p>
          <a:p>
            <a:pPr lvl="3" marL="1728000" indent="-216000">
              <a:spcBef>
                <a:spcPts val="468"/>
              </a:spcBef>
              <a:buClr>
                <a:srgbClr val="000000"/>
              </a:buClr>
              <a:buSzPct val="75000"/>
              <a:buFont typeface="Symbol" charset="2"/>
              <a:buChar char=""/>
            </a:pPr>
            <a:r>
              <a:rPr b="0" lang="en-US" sz="1660" spc="-1" strike="noStrike">
                <a:solidFill>
                  <a:srgbClr val="000000"/>
                </a:solidFill>
                <a:latin typeface="Calibri"/>
              </a:rPr>
              <a:t>Fourth Outline Level</a:t>
            </a:r>
            <a:endParaRPr b="0" lang="en-US" sz="1660" spc="-1" strike="noStrike">
              <a:solidFill>
                <a:srgbClr val="000000"/>
              </a:solidFill>
              <a:latin typeface="Calibri"/>
            </a:endParaRPr>
          </a:p>
          <a:p>
            <a:pPr lvl="4" marL="2160000" indent="-216000">
              <a:spcBef>
                <a:spcPts val="232"/>
              </a:spcBef>
              <a:buClr>
                <a:srgbClr val="000000"/>
              </a:buClr>
              <a:buSzPct val="45000"/>
              <a:buFont typeface="Wingdings" charset="2"/>
              <a:buChar char=""/>
            </a:pPr>
            <a:r>
              <a:rPr b="0" lang="en-US" sz="1650" spc="-1" strike="noStrike">
                <a:solidFill>
                  <a:srgbClr val="000000"/>
                </a:solidFill>
                <a:latin typeface="Calibri"/>
              </a:rPr>
              <a:t>Fifth Outline Level</a:t>
            </a:r>
            <a:endParaRPr b="0" lang="en-US" sz="1650" spc="-1" strike="noStrike">
              <a:solidFill>
                <a:srgbClr val="000000"/>
              </a:solidFill>
              <a:latin typeface="Calibri"/>
            </a:endParaRPr>
          </a:p>
          <a:p>
            <a:pPr lvl="5" marL="2592000" indent="-216000">
              <a:spcBef>
                <a:spcPts val="232"/>
              </a:spcBef>
              <a:buClr>
                <a:srgbClr val="000000"/>
              </a:buClr>
              <a:buSzPct val="45000"/>
              <a:buFont typeface="Wingdings" charset="2"/>
              <a:buChar char=""/>
            </a:pPr>
            <a:r>
              <a:rPr b="0" lang="en-US" sz="1650" spc="-1" strike="noStrike">
                <a:solidFill>
                  <a:srgbClr val="000000"/>
                </a:solidFill>
                <a:latin typeface="Calibri"/>
              </a:rPr>
              <a:t>Sixth Outline Level</a:t>
            </a:r>
            <a:endParaRPr b="0" lang="en-US" sz="1650" spc="-1" strike="noStrike">
              <a:solidFill>
                <a:srgbClr val="000000"/>
              </a:solidFill>
              <a:latin typeface="Calibri"/>
            </a:endParaRPr>
          </a:p>
          <a:p>
            <a:pPr lvl="6" marL="3024000" indent="-216000">
              <a:spcBef>
                <a:spcPts val="232"/>
              </a:spcBef>
              <a:buClr>
                <a:srgbClr val="000000"/>
              </a:buClr>
              <a:buSzPct val="45000"/>
              <a:buFont typeface="Wingdings" charset="2"/>
              <a:buChar char=""/>
            </a:pPr>
            <a:r>
              <a:rPr b="0" lang="en-US" sz="1650" spc="-1" strike="noStrike">
                <a:solidFill>
                  <a:srgbClr val="000000"/>
                </a:solidFill>
                <a:latin typeface="Calibri"/>
              </a:rPr>
              <a:t>Seventh Outline Level</a:t>
            </a:r>
            <a:endParaRPr b="0" lang="en-US" sz="165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microsoft.com/office/2007/relationships/hdphoto" Target="../media/hdphoto1.wdp"/><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5.png"/><Relationship Id="rId6" Type="http://schemas.microsoft.com/office/2007/relationships/hdphoto" Target="../media/hdphoto3.wdp"/><Relationship Id="rId7"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Picture 2" descr=""/>
          <p:cNvPicPr/>
          <p:nvPr/>
        </p:nvPicPr>
        <p:blipFill>
          <a:blip r:embed="rId1"/>
          <a:stretch/>
        </p:blipFill>
        <p:spPr>
          <a:xfrm rot="552000">
            <a:off x="3642480" y="2588040"/>
            <a:ext cx="6153840" cy="2054520"/>
          </a:xfrm>
          <a:prstGeom prst="rect">
            <a:avLst/>
          </a:prstGeom>
          <a:ln>
            <a:noFill/>
          </a:ln>
        </p:spPr>
      </p:pic>
      <p:sp>
        <p:nvSpPr>
          <p:cNvPr id="83" name="TextShape 1"/>
          <p:cNvSpPr txBox="1"/>
          <p:nvPr/>
        </p:nvSpPr>
        <p:spPr>
          <a:xfrm>
            <a:off x="294480" y="96480"/>
            <a:ext cx="3673800" cy="944640"/>
          </a:xfrm>
          <a:prstGeom prst="rect">
            <a:avLst/>
          </a:prstGeom>
          <a:noFill/>
          <a:ln>
            <a:solidFill>
              <a:srgbClr val="7030a0"/>
            </a:solidFill>
          </a:ln>
        </p:spPr>
        <p:txBody>
          <a:bodyPr anchor="ctr">
            <a:normAutofit/>
          </a:bodyPr>
          <a:p>
            <a:pPr algn="ctr">
              <a:lnSpc>
                <a:spcPct val="100000"/>
              </a:lnSpc>
            </a:pPr>
            <a:r>
              <a:rPr b="0" i="1" lang="en-US" sz="3200" spc="-1" strike="noStrike">
                <a:solidFill>
                  <a:srgbClr val="000000"/>
                </a:solidFill>
                <a:latin typeface="Calibri"/>
              </a:rPr>
              <a:t>What is skimming?</a:t>
            </a:r>
            <a:endParaRPr b="0" lang="en-US" sz="3200" spc="-1" strike="noStrike">
              <a:solidFill>
                <a:srgbClr val="000000"/>
              </a:solidFill>
              <a:latin typeface="Calibri"/>
            </a:endParaRPr>
          </a:p>
        </p:txBody>
      </p:sp>
      <p:sp>
        <p:nvSpPr>
          <p:cNvPr id="84" name="CustomShape 2"/>
          <p:cNvSpPr/>
          <p:nvPr/>
        </p:nvSpPr>
        <p:spPr>
          <a:xfrm>
            <a:off x="322920" y="3965760"/>
            <a:ext cx="4524120" cy="1734480"/>
          </a:xfrm>
          <a:prstGeom prst="rect">
            <a:avLst/>
          </a:prstGeom>
          <a:noFill/>
          <a:ln>
            <a:noFill/>
          </a:ln>
        </p:spPr>
        <p:style>
          <a:lnRef idx="0"/>
          <a:fillRef idx="0"/>
          <a:effectRef idx="0"/>
          <a:fontRef idx="minor"/>
        </p:style>
        <p:txBody>
          <a:bodyPr lIns="90000" rIns="90000" tIns="45000" bIns="45000"/>
          <a:p>
            <a:pPr>
              <a:lnSpc>
                <a:spcPct val="100000"/>
              </a:lnSpc>
            </a:pPr>
            <a:r>
              <a:rPr b="0" lang="en-GB" sz="1300" spc="-1" strike="noStrike">
                <a:solidFill>
                  <a:srgbClr val="000000"/>
                </a:solidFill>
                <a:latin typeface="Century Gothic"/>
                <a:ea typeface="Times New Roman"/>
              </a:rPr>
              <a:t>Skimming is a technique that can help you:</a:t>
            </a:r>
            <a:endParaRPr b="0" lang="en-GB" sz="1300" spc="-1" strike="noStrike">
              <a:latin typeface="Arial"/>
            </a:endParaRPr>
          </a:p>
          <a:p>
            <a:pPr>
              <a:lnSpc>
                <a:spcPct val="100000"/>
              </a:lnSpc>
            </a:pPr>
            <a:endParaRPr b="0" lang="en-GB" sz="1300" spc="-1" strike="noStrike">
              <a:latin typeface="Arial"/>
            </a:endParaRPr>
          </a:p>
          <a:p>
            <a:pPr marL="285840" indent="-285480">
              <a:lnSpc>
                <a:spcPct val="100000"/>
              </a:lnSpc>
              <a:buClr>
                <a:srgbClr val="000000"/>
              </a:buClr>
              <a:buFont typeface="Arial"/>
              <a:buChar char="•"/>
            </a:pPr>
            <a:r>
              <a:rPr b="0" lang="en-GB" sz="1300" spc="-1" strike="noStrike">
                <a:solidFill>
                  <a:srgbClr val="000000"/>
                </a:solidFill>
                <a:latin typeface="Century Gothic"/>
                <a:ea typeface="Times New Roman"/>
              </a:rPr>
              <a:t>read a whole text quickly and under pressure</a:t>
            </a:r>
            <a:endParaRPr b="0" lang="en-GB" sz="1300" spc="-1" strike="noStrike">
              <a:latin typeface="Arial"/>
            </a:endParaRPr>
          </a:p>
          <a:p>
            <a:pPr>
              <a:lnSpc>
                <a:spcPct val="100000"/>
              </a:lnSpc>
            </a:pPr>
            <a:endParaRPr b="0" lang="en-GB" sz="1300" spc="-1" strike="noStrike">
              <a:latin typeface="Arial"/>
            </a:endParaRPr>
          </a:p>
          <a:p>
            <a:pPr marL="285840" indent="-285480">
              <a:lnSpc>
                <a:spcPct val="100000"/>
              </a:lnSpc>
              <a:buClr>
                <a:srgbClr val="000000"/>
              </a:buClr>
              <a:buFont typeface="Arial"/>
              <a:buChar char="•"/>
            </a:pPr>
            <a:r>
              <a:rPr b="0" lang="en-GB" sz="1300" spc="-1" strike="noStrike">
                <a:solidFill>
                  <a:srgbClr val="000000"/>
                </a:solidFill>
                <a:latin typeface="Century Gothic"/>
                <a:ea typeface="Times New Roman"/>
              </a:rPr>
              <a:t>decide if the text is interesting / useful and whether you should read it in more detail </a:t>
            </a:r>
            <a:endParaRPr b="0" lang="en-GB" sz="1300" spc="-1" strike="noStrike">
              <a:latin typeface="Arial"/>
            </a:endParaRPr>
          </a:p>
          <a:p>
            <a:pPr>
              <a:lnSpc>
                <a:spcPct val="100000"/>
              </a:lnSpc>
            </a:pPr>
            <a:endParaRPr b="0" lang="en-GB" sz="1300" spc="-1" strike="noStrike">
              <a:latin typeface="Arial"/>
            </a:endParaRPr>
          </a:p>
          <a:p>
            <a:pPr>
              <a:lnSpc>
                <a:spcPct val="100000"/>
              </a:lnSpc>
            </a:pPr>
            <a:r>
              <a:rPr b="0" lang="en-GB" sz="1300" spc="-1" strike="noStrike">
                <a:solidFill>
                  <a:srgbClr val="000000"/>
                </a:solidFill>
                <a:latin typeface="Century Gothic"/>
                <a:ea typeface="Times New Roman"/>
              </a:rPr>
              <a:t>You can use the skimming technique when you want to identify the main ideas in the text.</a:t>
            </a:r>
            <a:endParaRPr b="0" lang="en-GB" sz="1300" spc="-1" strike="noStrike">
              <a:latin typeface="Arial"/>
            </a:endParaRPr>
          </a:p>
        </p:txBody>
      </p:sp>
      <p:pic>
        <p:nvPicPr>
          <p:cNvPr id="85" name="Picture 5" descr=""/>
          <p:cNvPicPr/>
          <p:nvPr/>
        </p:nvPicPr>
        <p:blipFill>
          <a:blip r:embed="rId2"/>
          <a:stretch/>
        </p:blipFill>
        <p:spPr>
          <a:xfrm rot="749400">
            <a:off x="993960" y="1663200"/>
            <a:ext cx="3355920" cy="1121400"/>
          </a:xfrm>
          <a:prstGeom prst="rect">
            <a:avLst/>
          </a:prstGeom>
          <a:ln>
            <a:noFill/>
          </a:ln>
        </p:spPr>
      </p:pic>
      <p:sp>
        <p:nvSpPr>
          <p:cNvPr id="86" name="CustomShape 3"/>
          <p:cNvSpPr/>
          <p:nvPr/>
        </p:nvSpPr>
        <p:spPr>
          <a:xfrm>
            <a:off x="4642920" y="750960"/>
            <a:ext cx="5039640" cy="1369440"/>
          </a:xfrm>
          <a:prstGeom prst="rect">
            <a:avLst/>
          </a:prstGeom>
          <a:noFill/>
          <a:ln>
            <a:noFill/>
          </a:ln>
        </p:spPr>
        <p:style>
          <a:lnRef idx="0"/>
          <a:fillRef idx="0"/>
          <a:effectRef idx="0"/>
          <a:fontRef idx="minor"/>
        </p:style>
        <p:txBody>
          <a:bodyPr lIns="90000" rIns="90000" tIns="45000" bIns="45000"/>
          <a:p>
            <a:pPr>
              <a:lnSpc>
                <a:spcPct val="100000"/>
              </a:lnSpc>
            </a:pPr>
            <a:r>
              <a:rPr b="0" lang="en-GB" sz="2800" spc="-1" strike="noStrike">
                <a:solidFill>
                  <a:srgbClr val="7030a0"/>
                </a:solidFill>
                <a:latin typeface="Comic Sans MS"/>
              </a:rPr>
              <a:t>Skimming is used to find out what the text is about –  ‘to get the gist’.</a:t>
            </a:r>
            <a:endParaRPr b="0" lang="en-GB" sz="2800" spc="-1" strike="noStrike">
              <a:latin typeface="Arial"/>
            </a:endParaRPr>
          </a:p>
        </p:txBody>
      </p:sp>
      <p:sp>
        <p:nvSpPr>
          <p:cNvPr id="87" name="CustomShape 4"/>
          <p:cNvSpPr/>
          <p:nvPr/>
        </p:nvSpPr>
        <p:spPr>
          <a:xfrm rot="3163800">
            <a:off x="5456880" y="2690640"/>
            <a:ext cx="1051200" cy="578520"/>
          </a:xfrm>
          <a:prstGeom prst="stripedRightArrow">
            <a:avLst>
              <a:gd name="adj1" fmla="val 46645"/>
              <a:gd name="adj2" fmla="val 5000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p:style>
      </p:sp>
      <p:sp>
        <p:nvSpPr>
          <p:cNvPr id="88" name="CustomShape 5"/>
          <p:cNvSpPr/>
          <p:nvPr/>
        </p:nvSpPr>
        <p:spPr>
          <a:xfrm rot="3207000">
            <a:off x="5076000" y="3098520"/>
            <a:ext cx="1046880" cy="580680"/>
          </a:xfrm>
          <a:prstGeom prst="stripedRightArrow">
            <a:avLst>
              <a:gd name="adj1" fmla="val 46645"/>
              <a:gd name="adj2" fmla="val 5000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p:style>
      </p:sp>
      <p:sp>
        <p:nvSpPr>
          <p:cNvPr id="89" name="CustomShape 6"/>
          <p:cNvSpPr/>
          <p:nvPr/>
        </p:nvSpPr>
        <p:spPr>
          <a:xfrm rot="455400">
            <a:off x="7032600" y="3142800"/>
            <a:ext cx="1231920" cy="493920"/>
          </a:xfrm>
          <a:prstGeom prst="stripedRightArrow">
            <a:avLst>
              <a:gd name="adj1" fmla="val 46645"/>
              <a:gd name="adj2" fmla="val 5000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p:style>
      </p:sp>
      <p:sp>
        <p:nvSpPr>
          <p:cNvPr id="90" name="CustomShape 7"/>
          <p:cNvSpPr/>
          <p:nvPr/>
        </p:nvSpPr>
        <p:spPr>
          <a:xfrm rot="715800">
            <a:off x="6960240" y="3606840"/>
            <a:ext cx="1224720" cy="496800"/>
          </a:xfrm>
          <a:prstGeom prst="stripedRightArrow">
            <a:avLst>
              <a:gd name="adj1" fmla="val 46645"/>
              <a:gd name="adj2" fmla="val 5000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p:style>
      </p:sp>
      <p:sp>
        <p:nvSpPr>
          <p:cNvPr id="91" name="Line 8"/>
          <p:cNvSpPr/>
          <p:nvPr/>
        </p:nvSpPr>
        <p:spPr>
          <a:xfrm flipV="1">
            <a:off x="3531240" y="2477520"/>
            <a:ext cx="2143440" cy="118800"/>
          </a:xfrm>
          <a:prstGeom prst="line">
            <a:avLst/>
          </a:prstGeom>
          <a:ln>
            <a:solidFill>
              <a:schemeClr val="tx1"/>
            </a:solidFill>
            <a:custDash>
              <a:ds d="500000" sp="400000"/>
            </a:custDash>
            <a:round/>
          </a:ln>
        </p:spPr>
        <p:style>
          <a:lnRef idx="1">
            <a:schemeClr val="accent1"/>
          </a:lnRef>
          <a:fillRef idx="0">
            <a:schemeClr val="accent1"/>
          </a:fillRef>
          <a:effectRef idx="0">
            <a:schemeClr val="accent1"/>
          </a:effectRef>
          <a:fontRef idx="minor"/>
        </p:style>
      </p:sp>
      <p:sp>
        <p:nvSpPr>
          <p:cNvPr id="92" name="Line 9"/>
          <p:cNvSpPr/>
          <p:nvPr/>
        </p:nvSpPr>
        <p:spPr>
          <a:xfrm>
            <a:off x="3531240" y="2596680"/>
            <a:ext cx="4365720" cy="1488240"/>
          </a:xfrm>
          <a:prstGeom prst="line">
            <a:avLst/>
          </a:prstGeom>
          <a:ln>
            <a:solidFill>
              <a:schemeClr val="tx1"/>
            </a:solidFill>
            <a:custDash>
              <a:ds d="500000" sp="400000"/>
            </a:custDash>
            <a:round/>
          </a:ln>
        </p:spPr>
        <p:style>
          <a:lnRef idx="1">
            <a:schemeClr val="accent1"/>
          </a:lnRef>
          <a:fillRef idx="0">
            <a:schemeClr val="accent1"/>
          </a:fillRef>
          <a:effectRef idx="0">
            <a:schemeClr val="accent1"/>
          </a:effectRef>
          <a:fontRef idx="minor"/>
        </p:style>
      </p:sp>
      <p:sp>
        <p:nvSpPr>
          <p:cNvPr id="93" name="Line 10"/>
          <p:cNvSpPr/>
          <p:nvPr/>
        </p:nvSpPr>
        <p:spPr>
          <a:xfrm>
            <a:off x="3531240" y="2596680"/>
            <a:ext cx="1761120" cy="326520"/>
          </a:xfrm>
          <a:prstGeom prst="line">
            <a:avLst/>
          </a:prstGeom>
          <a:ln>
            <a:solidFill>
              <a:schemeClr val="tx1"/>
            </a:solidFill>
            <a:custDash>
              <a:ds d="500000" sp="400000"/>
            </a:custDash>
            <a:round/>
          </a:ln>
        </p:spPr>
        <p:style>
          <a:lnRef idx="1">
            <a:schemeClr val="accent1"/>
          </a:lnRef>
          <a:fillRef idx="0">
            <a:schemeClr val="accent1"/>
          </a:fillRef>
          <a:effectRef idx="0">
            <a:schemeClr val="accent1"/>
          </a:effectRef>
          <a:fontRef idx="minor"/>
        </p:style>
      </p:sp>
      <p:sp>
        <p:nvSpPr>
          <p:cNvPr id="94" name="Line 11"/>
          <p:cNvSpPr/>
          <p:nvPr/>
        </p:nvSpPr>
        <p:spPr>
          <a:xfrm>
            <a:off x="3531240" y="2596680"/>
            <a:ext cx="4429800" cy="576000"/>
          </a:xfrm>
          <a:prstGeom prst="line">
            <a:avLst/>
          </a:prstGeom>
          <a:ln>
            <a:solidFill>
              <a:schemeClr val="tx1"/>
            </a:solidFill>
            <a:custDash>
              <a:ds d="500000" sp="400000"/>
            </a:custDash>
            <a:round/>
          </a:ln>
        </p:spPr>
        <p:style>
          <a:lnRef idx="1">
            <a:schemeClr val="accent1"/>
          </a:lnRef>
          <a:fillRef idx="0">
            <a:schemeClr val="accent1"/>
          </a:fillRef>
          <a:effectRef idx="0">
            <a:schemeClr val="accent1"/>
          </a:effectRef>
          <a:fontRef idx="minor"/>
        </p:style>
      </p:sp>
    </p:spTree>
  </p:cSld>
  <p:transition spd="slow">
    <p:fade thruBlk="true"/>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294480" y="96480"/>
            <a:ext cx="3673800" cy="944640"/>
          </a:xfrm>
          <a:prstGeom prst="rect">
            <a:avLst/>
          </a:prstGeom>
          <a:noFill/>
          <a:ln>
            <a:solidFill>
              <a:srgbClr val="7030a0"/>
            </a:solidFill>
          </a:ln>
        </p:spPr>
        <p:txBody>
          <a:bodyPr anchor="ctr">
            <a:normAutofit/>
          </a:bodyPr>
          <a:p>
            <a:pPr algn="ctr">
              <a:lnSpc>
                <a:spcPct val="100000"/>
              </a:lnSpc>
            </a:pPr>
            <a:r>
              <a:rPr b="0" i="1" lang="en-US" sz="3200" spc="-1" strike="noStrike">
                <a:solidFill>
                  <a:srgbClr val="000000"/>
                </a:solidFill>
                <a:latin typeface="Calibri"/>
              </a:rPr>
              <a:t>How to skim?</a:t>
            </a:r>
            <a:endParaRPr b="0" lang="en-US" sz="3200" spc="-1" strike="noStrike">
              <a:solidFill>
                <a:srgbClr val="000000"/>
              </a:solidFill>
              <a:latin typeface="Calibri"/>
            </a:endParaRPr>
          </a:p>
        </p:txBody>
      </p:sp>
      <p:sp>
        <p:nvSpPr>
          <p:cNvPr id="96" name="CustomShape 2"/>
          <p:cNvSpPr/>
          <p:nvPr/>
        </p:nvSpPr>
        <p:spPr>
          <a:xfrm>
            <a:off x="435960" y="1525320"/>
            <a:ext cx="9207720" cy="332028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7030a0"/>
              </a:buClr>
              <a:buFont typeface="Symbol"/>
              <a:buChar char=""/>
            </a:pPr>
            <a:r>
              <a:rPr b="0" lang="en-GB" sz="1800" spc="-1" strike="noStrike">
                <a:solidFill>
                  <a:srgbClr val="7030a0"/>
                </a:solidFill>
                <a:latin typeface="Comic Sans MS"/>
                <a:ea typeface="Times New Roman"/>
              </a:rPr>
              <a:t>Read the </a:t>
            </a:r>
            <a:r>
              <a:rPr b="1" lang="en-GB" sz="1800" spc="-1" strike="noStrike" u="sng">
                <a:solidFill>
                  <a:srgbClr val="7030a0"/>
                </a:solidFill>
                <a:uFillTx/>
                <a:latin typeface="Comic Sans MS"/>
                <a:ea typeface="Times New Roman"/>
              </a:rPr>
              <a:t>title, subtitles and subheadings</a:t>
            </a:r>
            <a:r>
              <a:rPr b="0" lang="en-GB" sz="1800" spc="-1" strike="noStrike">
                <a:solidFill>
                  <a:srgbClr val="7030a0"/>
                </a:solidFill>
                <a:latin typeface="Comic Sans MS"/>
                <a:ea typeface="Times New Roman"/>
              </a:rPr>
              <a:t> to find out what the text is about.</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marL="343080" indent="-342720">
              <a:lnSpc>
                <a:spcPct val="100000"/>
              </a:lnSpc>
              <a:buClr>
                <a:srgbClr val="984807"/>
              </a:buClr>
              <a:buFont typeface="Symbol"/>
              <a:buChar char=""/>
            </a:pPr>
            <a:r>
              <a:rPr b="0" lang="en-GB" sz="1800" spc="-1" strike="noStrike">
                <a:solidFill>
                  <a:srgbClr val="984807"/>
                </a:solidFill>
                <a:latin typeface="Comic Sans MS"/>
                <a:ea typeface="Times New Roman"/>
              </a:rPr>
              <a:t>Look at the </a:t>
            </a:r>
            <a:r>
              <a:rPr b="1" lang="en-GB" sz="1800" spc="-1" strike="noStrike" u="sng">
                <a:solidFill>
                  <a:srgbClr val="984807"/>
                </a:solidFill>
                <a:uFillTx/>
                <a:latin typeface="Comic Sans MS"/>
                <a:ea typeface="Times New Roman"/>
              </a:rPr>
              <a:t>illustrations </a:t>
            </a:r>
            <a:r>
              <a:rPr b="0" lang="en-GB" sz="1800" spc="-1" strike="noStrike">
                <a:solidFill>
                  <a:srgbClr val="984807"/>
                </a:solidFill>
                <a:latin typeface="Comic Sans MS"/>
                <a:ea typeface="Times New Roman"/>
              </a:rPr>
              <a:t>to give you more information about the topic.</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marL="343080" indent="-342720">
              <a:lnSpc>
                <a:spcPct val="100000"/>
              </a:lnSpc>
              <a:buClr>
                <a:srgbClr val="7030a0"/>
              </a:buClr>
              <a:buFont typeface="Symbol"/>
              <a:buChar char=""/>
            </a:pPr>
            <a:r>
              <a:rPr b="0" lang="en-GB" sz="1800" spc="-1" strike="noStrike">
                <a:solidFill>
                  <a:srgbClr val="7030a0"/>
                </a:solidFill>
                <a:latin typeface="Comic Sans MS"/>
                <a:ea typeface="Times New Roman"/>
              </a:rPr>
              <a:t>Read the first and last sentence of each paragraph. </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marL="343080" indent="-342720">
              <a:lnSpc>
                <a:spcPct val="100000"/>
              </a:lnSpc>
              <a:buClr>
                <a:srgbClr val="984807"/>
              </a:buClr>
              <a:buFont typeface="Symbol"/>
              <a:buChar char=""/>
            </a:pPr>
            <a:r>
              <a:rPr b="1" lang="en-GB" sz="1800" spc="-1" strike="noStrike" u="sng">
                <a:solidFill>
                  <a:srgbClr val="984807"/>
                </a:solidFill>
                <a:uFillTx/>
                <a:latin typeface="Comic Sans MS"/>
                <a:ea typeface="Times New Roman"/>
              </a:rPr>
              <a:t>Don’t read every word or every sentence</a:t>
            </a:r>
            <a:r>
              <a:rPr b="0" lang="en-GB" sz="1800" spc="-1" strike="noStrike">
                <a:solidFill>
                  <a:srgbClr val="984807"/>
                </a:solidFill>
                <a:latin typeface="Comic Sans MS"/>
                <a:ea typeface="Times New Roman"/>
              </a:rPr>
              <a:t>. Let your eyes skim over the text and look out for </a:t>
            </a:r>
            <a:r>
              <a:rPr b="1" lang="en-GB" sz="1800" spc="-1" strike="noStrike" u="sng">
                <a:solidFill>
                  <a:srgbClr val="984807"/>
                </a:solidFill>
                <a:uFillTx/>
                <a:latin typeface="Comic Sans MS"/>
                <a:ea typeface="Times New Roman"/>
              </a:rPr>
              <a:t>key words.</a:t>
            </a:r>
            <a:endParaRPr b="0" lang="en-GB" sz="1800" spc="-1" strike="noStrike">
              <a:latin typeface="Arial"/>
            </a:endParaRPr>
          </a:p>
          <a:p>
            <a:pPr>
              <a:lnSpc>
                <a:spcPct val="100000"/>
              </a:lnSpc>
            </a:pPr>
            <a:endParaRPr b="0" lang="en-GB" sz="1800" spc="-1" strike="noStrike">
              <a:latin typeface="Arial"/>
            </a:endParaRPr>
          </a:p>
        </p:txBody>
      </p:sp>
    </p:spTree>
  </p:cSld>
  <p:transition spd="slow">
    <p:fade thruBlk="true"/>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3f2e9"/>
        </a:solidFill>
      </p:bgPr>
    </p:bg>
    <p:spTree>
      <p:nvGrpSpPr>
        <p:cNvPr id="1" name=""/>
        <p:cNvGrpSpPr/>
        <p:nvPr/>
      </p:nvGrpSpPr>
      <p:grpSpPr>
        <a:xfrm>
          <a:off x="0" y="0"/>
          <a:ext cx="0" cy="0"/>
          <a:chOff x="0" y="0"/>
          <a:chExt cx="0" cy="0"/>
        </a:xfrm>
      </p:grpSpPr>
      <p:sp>
        <p:nvSpPr>
          <p:cNvPr id="97" name="CustomShape 1"/>
          <p:cNvSpPr/>
          <p:nvPr/>
        </p:nvSpPr>
        <p:spPr>
          <a:xfrm>
            <a:off x="277200" y="309960"/>
            <a:ext cx="6588000" cy="5930280"/>
          </a:xfrm>
          <a:prstGeom prst="rect">
            <a:avLst/>
          </a:prstGeom>
          <a:noFill/>
          <a:ln>
            <a:noFill/>
          </a:ln>
        </p:spPr>
        <p:style>
          <a:lnRef idx="0"/>
          <a:fillRef idx="0"/>
          <a:effectRef idx="0"/>
          <a:fontRef idx="minor"/>
        </p:style>
        <p:txBody>
          <a:bodyPr lIns="90000" rIns="90000" tIns="45000" bIns="45000"/>
          <a:p>
            <a:pPr algn="just">
              <a:lnSpc>
                <a:spcPct val="100000"/>
              </a:lnSpc>
            </a:pPr>
            <a:r>
              <a:rPr b="0" lang="en-GB" sz="1600" spc="-1" strike="noStrike">
                <a:solidFill>
                  <a:srgbClr val="000000"/>
                </a:solidFill>
                <a:latin typeface="Arial"/>
              </a:rPr>
              <a:t>Once an area of </a:t>
            </a:r>
            <a:r>
              <a:rPr b="0" lang="en-GB" sz="1600" spc="-1" strike="noStrike">
                <a:solidFill>
                  <a:srgbClr val="f3f2e9"/>
                </a:solidFill>
                <a:latin typeface="Arial"/>
              </a:rPr>
              <a:t>dense woodland </a:t>
            </a:r>
            <a:r>
              <a:rPr b="0" lang="en-GB" sz="1600" spc="-1" strike="noStrike">
                <a:solidFill>
                  <a:srgbClr val="000000"/>
                </a:solidFill>
                <a:latin typeface="Arial"/>
              </a:rPr>
              <a:t>and </a:t>
            </a:r>
            <a:r>
              <a:rPr b="0" lang="en-GB" sz="1600" spc="-1" strike="noStrike">
                <a:solidFill>
                  <a:srgbClr val="eeece1"/>
                </a:solidFill>
                <a:latin typeface="Arial"/>
              </a:rPr>
              <a:t>heathland</a:t>
            </a:r>
            <a:r>
              <a:rPr b="0" lang="en-GB" sz="1600" spc="-1" strike="noStrike">
                <a:solidFill>
                  <a:srgbClr val="000000"/>
                </a:solidFill>
                <a:latin typeface="Arial"/>
              </a:rPr>
              <a:t> stretching over </a:t>
            </a:r>
            <a:r>
              <a:rPr b="0" lang="en-GB" sz="1600" spc="-1" strike="noStrike">
                <a:solidFill>
                  <a:srgbClr val="f3f2e9"/>
                </a:solidFill>
                <a:latin typeface="Arial"/>
              </a:rPr>
              <a:t>30 miles </a:t>
            </a:r>
            <a:r>
              <a:rPr b="0" lang="en-GB" sz="1600" spc="-1" strike="noStrike">
                <a:solidFill>
                  <a:srgbClr val="000000"/>
                </a:solidFill>
                <a:latin typeface="Arial"/>
              </a:rPr>
              <a:t>from </a:t>
            </a:r>
            <a:r>
              <a:rPr b="0" lang="en-GB" sz="1600" spc="-1" strike="noStrike">
                <a:solidFill>
                  <a:srgbClr val="f3f2e9"/>
                </a:solidFill>
                <a:latin typeface="Arial"/>
              </a:rPr>
              <a:t>Nottingham to Worksop</a:t>
            </a:r>
            <a:r>
              <a:rPr b="0" lang="en-GB" sz="1600" spc="-1" strike="noStrike">
                <a:solidFill>
                  <a:srgbClr val="000000"/>
                </a:solidFill>
                <a:latin typeface="Arial"/>
              </a:rPr>
              <a:t>, </a:t>
            </a:r>
            <a:r>
              <a:rPr b="0" lang="en-GB" sz="1600" spc="-1" strike="noStrike">
                <a:solidFill>
                  <a:srgbClr val="eeece1"/>
                </a:solidFill>
                <a:latin typeface="Arial"/>
              </a:rPr>
              <a:t>Sherwood Forest </a:t>
            </a:r>
            <a:r>
              <a:rPr b="0" lang="en-GB" sz="1600" spc="-1" strike="noStrike">
                <a:solidFill>
                  <a:srgbClr val="000000"/>
                </a:solidFill>
                <a:latin typeface="Arial"/>
              </a:rPr>
              <a:t>was established as </a:t>
            </a:r>
            <a:r>
              <a:rPr b="0" lang="en-GB" sz="1600" spc="-1" strike="noStrike">
                <a:solidFill>
                  <a:srgbClr val="eeece1"/>
                </a:solidFill>
                <a:latin typeface="Arial"/>
              </a:rPr>
              <a:t>a royal hunting reserve </a:t>
            </a:r>
            <a:r>
              <a:rPr b="0" lang="en-GB" sz="1600" spc="-1" strike="noStrike">
                <a:solidFill>
                  <a:srgbClr val="000000"/>
                </a:solidFill>
                <a:latin typeface="Arial"/>
              </a:rPr>
              <a:t>in the </a:t>
            </a:r>
            <a:r>
              <a:rPr b="0" lang="en-GB" sz="1600" spc="-1" strike="noStrike">
                <a:solidFill>
                  <a:srgbClr val="eeece1"/>
                </a:solidFill>
                <a:latin typeface="Arial"/>
              </a:rPr>
              <a:t>10th Century</a:t>
            </a:r>
            <a:r>
              <a:rPr b="0" lang="en-GB" sz="1600" spc="-1" strike="noStrike">
                <a:solidFill>
                  <a:srgbClr val="000000"/>
                </a:solidFill>
                <a:latin typeface="Arial"/>
              </a:rPr>
              <a:t>. This meant that it was</a:t>
            </a:r>
            <a:r>
              <a:rPr b="0" lang="en-GB" sz="1600" spc="-1" strike="noStrike">
                <a:solidFill>
                  <a:srgbClr val="f3f2e9"/>
                </a:solidFill>
                <a:latin typeface="Arial"/>
              </a:rPr>
              <a:t> illegal </a:t>
            </a:r>
            <a:r>
              <a:rPr b="0" lang="en-GB" sz="1600" spc="-1" strike="noStrike">
                <a:solidFill>
                  <a:srgbClr val="000000"/>
                </a:solidFill>
                <a:latin typeface="Arial"/>
              </a:rPr>
              <a:t>for anyone </a:t>
            </a:r>
            <a:r>
              <a:rPr b="0" lang="en-GB" sz="1600" spc="-1" strike="noStrike">
                <a:solidFill>
                  <a:srgbClr val="eeece1"/>
                </a:solidFill>
                <a:latin typeface="Arial"/>
              </a:rPr>
              <a:t>but Norman royalty </a:t>
            </a:r>
            <a:r>
              <a:rPr b="0" lang="en-GB" sz="1600" spc="-1" strike="noStrike">
                <a:solidFill>
                  <a:srgbClr val="000000"/>
                </a:solidFill>
                <a:latin typeface="Arial"/>
              </a:rPr>
              <a:t>and their </a:t>
            </a:r>
            <a:r>
              <a:rPr b="0" lang="en-GB" sz="1600" spc="-1" strike="noStrike">
                <a:solidFill>
                  <a:srgbClr val="eeece1"/>
                </a:solidFill>
                <a:latin typeface="Arial"/>
              </a:rPr>
              <a:t>chosen guests </a:t>
            </a:r>
            <a:r>
              <a:rPr b="0" lang="en-GB" sz="1600" spc="-1" strike="noStrike">
                <a:solidFill>
                  <a:srgbClr val="000000"/>
                </a:solidFill>
                <a:latin typeface="Arial"/>
              </a:rPr>
              <a:t>to </a:t>
            </a:r>
            <a:r>
              <a:rPr b="0" lang="en-GB" sz="1600" spc="-1" strike="noStrike">
                <a:solidFill>
                  <a:srgbClr val="eeece1"/>
                </a:solidFill>
                <a:latin typeface="Arial"/>
              </a:rPr>
              <a:t>hunt</a:t>
            </a:r>
            <a:r>
              <a:rPr b="0" lang="en-GB" sz="1600" spc="-1" strike="noStrike">
                <a:solidFill>
                  <a:srgbClr val="000000"/>
                </a:solidFill>
                <a:latin typeface="Arial"/>
              </a:rPr>
              <a:t> amongst the </a:t>
            </a:r>
            <a:r>
              <a:rPr b="0" lang="en-GB" sz="1600" spc="-1" strike="noStrike">
                <a:solidFill>
                  <a:srgbClr val="eeece1"/>
                </a:solidFill>
                <a:latin typeface="Arial"/>
              </a:rPr>
              <a:t>lands</a:t>
            </a:r>
            <a:r>
              <a:rPr b="0" lang="en-GB" sz="1600" spc="-1" strike="noStrike">
                <a:solidFill>
                  <a:srgbClr val="000000"/>
                </a:solidFill>
                <a:latin typeface="Arial"/>
              </a:rPr>
              <a:t>.</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The </a:t>
            </a:r>
            <a:r>
              <a:rPr b="0" lang="en-GB" sz="1600" spc="-1" strike="noStrike">
                <a:solidFill>
                  <a:srgbClr val="f3f2e9"/>
                </a:solidFill>
                <a:latin typeface="Arial"/>
              </a:rPr>
              <a:t>sandy heath </a:t>
            </a:r>
            <a:r>
              <a:rPr b="0" lang="en-GB" sz="1600" spc="-1" strike="noStrike">
                <a:solidFill>
                  <a:srgbClr val="000000"/>
                </a:solidFill>
                <a:latin typeface="Arial"/>
              </a:rPr>
              <a:t>and </a:t>
            </a:r>
            <a:r>
              <a:rPr b="0" lang="en-GB" sz="1600" spc="-1" strike="noStrike">
                <a:solidFill>
                  <a:srgbClr val="f3f2e9"/>
                </a:solidFill>
                <a:latin typeface="Arial"/>
              </a:rPr>
              <a:t>thickets of Sherwood </a:t>
            </a:r>
            <a:r>
              <a:rPr b="0" lang="en-GB" sz="1600" spc="-1" strike="noStrike">
                <a:solidFill>
                  <a:srgbClr val="000000"/>
                </a:solidFill>
                <a:latin typeface="Arial"/>
              </a:rPr>
              <a:t>provided ideal cover for </a:t>
            </a:r>
            <a:r>
              <a:rPr b="0" lang="en-GB" sz="1600" spc="-1" strike="noStrike">
                <a:solidFill>
                  <a:srgbClr val="f3f2e9"/>
                </a:solidFill>
                <a:latin typeface="Arial"/>
              </a:rPr>
              <a:t>hunting deer</a:t>
            </a:r>
            <a:r>
              <a:rPr b="0" lang="en-GB" sz="1600" spc="-1" strike="noStrike">
                <a:solidFill>
                  <a:srgbClr val="000000"/>
                </a:solidFill>
                <a:latin typeface="Arial"/>
              </a:rPr>
              <a:t> and </a:t>
            </a:r>
            <a:r>
              <a:rPr b="0" lang="en-GB" sz="1600" spc="-1" strike="noStrike">
                <a:solidFill>
                  <a:srgbClr val="f3f2e9"/>
                </a:solidFill>
                <a:latin typeface="Arial"/>
              </a:rPr>
              <a:t>hunting </a:t>
            </a:r>
            <a:r>
              <a:rPr b="0" lang="en-GB" sz="1600" spc="-1" strike="noStrike">
                <a:solidFill>
                  <a:srgbClr val="000000"/>
                </a:solidFill>
                <a:latin typeface="Arial"/>
              </a:rPr>
              <a:t>with </a:t>
            </a:r>
            <a:r>
              <a:rPr b="0" lang="en-GB" sz="1600" spc="-1" strike="noStrike">
                <a:solidFill>
                  <a:srgbClr val="f3f2e9"/>
                </a:solidFill>
                <a:latin typeface="Arial"/>
              </a:rPr>
              <a:t>falcons</a:t>
            </a:r>
            <a:r>
              <a:rPr b="0" lang="en-GB" sz="1600" spc="-1" strike="noStrike">
                <a:solidFill>
                  <a:srgbClr val="000000"/>
                </a:solidFill>
                <a:latin typeface="Arial"/>
              </a:rPr>
              <a:t>.  They also provided cover for </a:t>
            </a:r>
            <a:r>
              <a:rPr b="0" lang="en-GB" sz="1600" spc="-1" strike="noStrike">
                <a:solidFill>
                  <a:srgbClr val="f3f2e9"/>
                </a:solidFill>
                <a:latin typeface="Arial"/>
              </a:rPr>
              <a:t>outcasts</a:t>
            </a:r>
            <a:r>
              <a:rPr b="0" lang="en-GB" sz="1600" spc="-1" strike="noStrike">
                <a:solidFill>
                  <a:srgbClr val="000000"/>
                </a:solidFill>
                <a:latin typeface="Arial"/>
              </a:rPr>
              <a:t> and </a:t>
            </a:r>
            <a:r>
              <a:rPr b="0" lang="en-GB" sz="1600" spc="-1" strike="noStrike">
                <a:solidFill>
                  <a:srgbClr val="f3f2e9"/>
                </a:solidFill>
                <a:latin typeface="Arial"/>
              </a:rPr>
              <a:t>outlaws</a:t>
            </a:r>
            <a:r>
              <a:rPr b="0" lang="en-GB" sz="1600" spc="-1" strike="noStrike">
                <a:solidFill>
                  <a:srgbClr val="000000"/>
                </a:solidFill>
                <a:latin typeface="Arial"/>
              </a:rPr>
              <a:t> who were not </a:t>
            </a:r>
            <a:r>
              <a:rPr b="0" lang="en-GB" sz="1600" spc="-1" strike="noStrike">
                <a:solidFill>
                  <a:srgbClr val="f3f2e9"/>
                </a:solidFill>
                <a:latin typeface="Arial"/>
              </a:rPr>
              <a:t>welcome</a:t>
            </a:r>
            <a:r>
              <a:rPr b="0" lang="en-GB" sz="1600" spc="-1" strike="noStrike">
                <a:solidFill>
                  <a:srgbClr val="000000"/>
                </a:solidFill>
                <a:latin typeface="Arial"/>
              </a:rPr>
              <a:t> in </a:t>
            </a:r>
            <a:r>
              <a:rPr b="0" lang="en-GB" sz="1600" spc="-1" strike="noStrike">
                <a:solidFill>
                  <a:srgbClr val="f3f2e9"/>
                </a:solidFill>
                <a:latin typeface="Arial"/>
              </a:rPr>
              <a:t>medieval British society</a:t>
            </a:r>
            <a:r>
              <a:rPr b="0" lang="en-GB" sz="1600" spc="-1" strike="noStrike">
                <a:solidFill>
                  <a:srgbClr val="000000"/>
                </a:solidFill>
                <a:latin typeface="Arial"/>
              </a:rPr>
              <a:t>.</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It was </a:t>
            </a:r>
            <a:r>
              <a:rPr b="0" lang="en-GB" sz="1600" spc="-1" strike="noStrike">
                <a:solidFill>
                  <a:srgbClr val="f3f2e9"/>
                </a:solidFill>
                <a:latin typeface="Arial"/>
              </a:rPr>
              <a:t>during this time </a:t>
            </a:r>
            <a:r>
              <a:rPr b="0" lang="en-GB" sz="1600" spc="-1" strike="noStrike">
                <a:solidFill>
                  <a:srgbClr val="000000"/>
                </a:solidFill>
                <a:latin typeface="Arial"/>
              </a:rPr>
              <a:t>the</a:t>
            </a:r>
            <a:r>
              <a:rPr b="0" lang="en-GB" sz="1600" spc="-1" strike="noStrike">
                <a:solidFill>
                  <a:srgbClr val="f3f2e9"/>
                </a:solidFill>
                <a:latin typeface="Arial"/>
              </a:rPr>
              <a:t> legend </a:t>
            </a:r>
            <a:r>
              <a:rPr b="0" lang="en-GB" sz="1600" spc="-1" strike="noStrike">
                <a:solidFill>
                  <a:srgbClr val="000000"/>
                </a:solidFill>
                <a:latin typeface="Arial"/>
              </a:rPr>
              <a:t>of </a:t>
            </a:r>
            <a:r>
              <a:rPr b="0" lang="en-GB" sz="1600" spc="-1" strike="noStrike">
                <a:solidFill>
                  <a:srgbClr val="f3f2e9"/>
                </a:solidFill>
                <a:latin typeface="Arial"/>
              </a:rPr>
              <a:t>Robin Hood </a:t>
            </a:r>
            <a:r>
              <a:rPr b="0" lang="en-GB" sz="1600" spc="-1" strike="noStrike">
                <a:solidFill>
                  <a:srgbClr val="000000"/>
                </a:solidFill>
                <a:latin typeface="Arial"/>
              </a:rPr>
              <a:t>also emerged. Portrayed as a </a:t>
            </a:r>
            <a:r>
              <a:rPr b="0" lang="en-GB" sz="1600" spc="-1" strike="noStrike">
                <a:solidFill>
                  <a:srgbClr val="f3f2e9"/>
                </a:solidFill>
                <a:latin typeface="Arial"/>
              </a:rPr>
              <a:t>fearless</a:t>
            </a:r>
            <a:r>
              <a:rPr b="0" lang="en-GB" sz="1600" spc="-1" strike="noStrike">
                <a:solidFill>
                  <a:srgbClr val="000000"/>
                </a:solidFill>
                <a:latin typeface="Arial"/>
              </a:rPr>
              <a:t> and </a:t>
            </a:r>
            <a:r>
              <a:rPr b="0" lang="en-GB" sz="1600" spc="-1" strike="noStrike">
                <a:solidFill>
                  <a:srgbClr val="f3f2e9"/>
                </a:solidFill>
                <a:latin typeface="Arial"/>
              </a:rPr>
              <a:t>heroic rebel</a:t>
            </a:r>
            <a:r>
              <a:rPr b="0" lang="en-GB" sz="1600" spc="-1" strike="noStrike">
                <a:solidFill>
                  <a:srgbClr val="000000"/>
                </a:solidFill>
                <a:latin typeface="Arial"/>
              </a:rPr>
              <a:t>, </a:t>
            </a:r>
            <a:r>
              <a:rPr b="0" lang="en-GB" sz="1600" spc="-1" strike="noStrike">
                <a:solidFill>
                  <a:srgbClr val="f3f2e9"/>
                </a:solidFill>
                <a:latin typeface="Arial"/>
              </a:rPr>
              <a:t>Robin Hood </a:t>
            </a:r>
            <a:r>
              <a:rPr b="0" lang="en-GB" sz="1600" spc="-1" strike="noStrike">
                <a:solidFill>
                  <a:srgbClr val="000000"/>
                </a:solidFill>
                <a:latin typeface="Arial"/>
              </a:rPr>
              <a:t>and his </a:t>
            </a:r>
            <a:r>
              <a:rPr b="0" lang="en-GB" sz="1600" spc="-1" strike="noStrike">
                <a:solidFill>
                  <a:srgbClr val="f3f2e9"/>
                </a:solidFill>
                <a:latin typeface="Arial"/>
              </a:rPr>
              <a:t>band</a:t>
            </a:r>
            <a:r>
              <a:rPr b="0" lang="en-GB" sz="1600" spc="-1" strike="noStrike">
                <a:solidFill>
                  <a:srgbClr val="000000"/>
                </a:solidFill>
                <a:latin typeface="Arial"/>
              </a:rPr>
              <a:t> of </a:t>
            </a:r>
            <a:r>
              <a:rPr b="0" lang="en-GB" sz="1600" spc="-1" strike="noStrike">
                <a:solidFill>
                  <a:srgbClr val="f3f2e9"/>
                </a:solidFill>
                <a:latin typeface="Arial"/>
              </a:rPr>
              <a:t>Merry Men </a:t>
            </a:r>
            <a:r>
              <a:rPr b="0" lang="en-GB" sz="1600" spc="-1" strike="noStrike">
                <a:solidFill>
                  <a:srgbClr val="000000"/>
                </a:solidFill>
                <a:latin typeface="Arial"/>
              </a:rPr>
              <a:t>were said to have </a:t>
            </a:r>
            <a:r>
              <a:rPr b="0" lang="en-GB" sz="1600" spc="-1" strike="noStrike">
                <a:solidFill>
                  <a:srgbClr val="f3f2e9"/>
                </a:solidFill>
                <a:latin typeface="Arial"/>
              </a:rPr>
              <a:t>stolen </a:t>
            </a:r>
            <a:r>
              <a:rPr b="0" lang="en-GB" sz="1600" spc="-1" strike="noStrike">
                <a:solidFill>
                  <a:srgbClr val="000000"/>
                </a:solidFill>
                <a:latin typeface="Arial"/>
              </a:rPr>
              <a:t>from the </a:t>
            </a:r>
            <a:r>
              <a:rPr b="0" lang="en-GB" sz="1600" spc="-1" strike="noStrike">
                <a:solidFill>
                  <a:srgbClr val="f3f2e9"/>
                </a:solidFill>
                <a:latin typeface="Arial"/>
              </a:rPr>
              <a:t>rich </a:t>
            </a:r>
            <a:r>
              <a:rPr b="0" lang="en-GB" sz="1600" spc="-1" strike="noStrike">
                <a:solidFill>
                  <a:srgbClr val="000000"/>
                </a:solidFill>
                <a:latin typeface="Arial"/>
              </a:rPr>
              <a:t>to </a:t>
            </a:r>
            <a:r>
              <a:rPr b="0" lang="en-GB" sz="1600" spc="-1" strike="noStrike">
                <a:solidFill>
                  <a:srgbClr val="f3f2e9"/>
                </a:solidFill>
                <a:latin typeface="Arial"/>
              </a:rPr>
              <a:t>feed</a:t>
            </a:r>
            <a:r>
              <a:rPr b="0" lang="en-GB" sz="1600" spc="-1" strike="noStrike">
                <a:solidFill>
                  <a:srgbClr val="000000"/>
                </a:solidFill>
                <a:latin typeface="Arial"/>
              </a:rPr>
              <a:t> the </a:t>
            </a:r>
            <a:r>
              <a:rPr b="0" lang="en-GB" sz="1600" spc="-1" strike="noStrike">
                <a:solidFill>
                  <a:srgbClr val="f3f2e9"/>
                </a:solidFill>
                <a:latin typeface="Arial"/>
              </a:rPr>
              <a:t>poor</a:t>
            </a:r>
            <a:r>
              <a:rPr b="0" lang="en-GB" sz="1600" spc="-1" strike="noStrike">
                <a:solidFill>
                  <a:srgbClr val="000000"/>
                </a:solidFill>
                <a:latin typeface="Arial"/>
              </a:rPr>
              <a:t>. </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The link to </a:t>
            </a:r>
            <a:r>
              <a:rPr b="0" lang="en-GB" sz="1600" spc="-1" strike="noStrike">
                <a:solidFill>
                  <a:srgbClr val="f3f2e9"/>
                </a:solidFill>
                <a:latin typeface="Arial"/>
              </a:rPr>
              <a:t>royalty</a:t>
            </a:r>
            <a:r>
              <a:rPr b="0" lang="en-GB" sz="1600" spc="-1" strike="noStrike">
                <a:solidFill>
                  <a:srgbClr val="000000"/>
                </a:solidFill>
                <a:latin typeface="Arial"/>
              </a:rPr>
              <a:t> continued as parts of the </a:t>
            </a:r>
            <a:r>
              <a:rPr b="0" lang="en-GB" sz="1600" spc="-1" strike="noStrike">
                <a:solidFill>
                  <a:srgbClr val="f3f2e9"/>
                </a:solidFill>
                <a:latin typeface="Arial"/>
              </a:rPr>
              <a:t>forest</a:t>
            </a:r>
            <a:r>
              <a:rPr b="0" lang="en-GB" sz="1600" spc="-1" strike="noStrike">
                <a:solidFill>
                  <a:srgbClr val="000000"/>
                </a:solidFill>
                <a:latin typeface="Arial"/>
              </a:rPr>
              <a:t> eventually came under the</a:t>
            </a:r>
            <a:r>
              <a:rPr b="0" lang="en-GB" sz="1600" spc="-1" strike="noStrike">
                <a:solidFill>
                  <a:srgbClr val="f3f2e9"/>
                </a:solidFill>
                <a:latin typeface="Arial"/>
              </a:rPr>
              <a:t> ownership </a:t>
            </a:r>
            <a:r>
              <a:rPr b="0" lang="en-GB" sz="1600" spc="-1" strike="noStrike">
                <a:solidFill>
                  <a:srgbClr val="000000"/>
                </a:solidFill>
                <a:latin typeface="Arial"/>
              </a:rPr>
              <a:t>of </a:t>
            </a:r>
            <a:r>
              <a:rPr b="0" lang="en-GB" sz="1600" spc="-1" strike="noStrike">
                <a:solidFill>
                  <a:srgbClr val="f3f2e9"/>
                </a:solidFill>
                <a:latin typeface="Arial"/>
              </a:rPr>
              <a:t>four noble families </a:t>
            </a:r>
            <a:r>
              <a:rPr b="0" lang="en-GB" sz="1600" spc="-1" strike="noStrike">
                <a:solidFill>
                  <a:srgbClr val="000000"/>
                </a:solidFill>
                <a:latin typeface="Arial"/>
              </a:rPr>
              <a:t>– and became known as </a:t>
            </a:r>
            <a:r>
              <a:rPr b="0" lang="en-GB" sz="1600" spc="-1" strike="noStrike">
                <a:solidFill>
                  <a:srgbClr val="f3f2e9"/>
                </a:solidFill>
                <a:latin typeface="Arial"/>
              </a:rPr>
              <a:t>‘The Dukeries’.</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Today </a:t>
            </a:r>
            <a:r>
              <a:rPr b="0" lang="en-GB" sz="1600" spc="-1" strike="noStrike">
                <a:solidFill>
                  <a:srgbClr val="f3f2e9"/>
                </a:solidFill>
                <a:latin typeface="Arial"/>
              </a:rPr>
              <a:t>Sherwood Forest </a:t>
            </a:r>
            <a:r>
              <a:rPr b="0" lang="en-GB" sz="1600" spc="-1" strike="noStrike">
                <a:solidFill>
                  <a:srgbClr val="000000"/>
                </a:solidFill>
                <a:latin typeface="Arial"/>
              </a:rPr>
              <a:t>is much </a:t>
            </a:r>
            <a:r>
              <a:rPr b="0" lang="en-GB" sz="1600" spc="-1" strike="noStrike">
                <a:solidFill>
                  <a:srgbClr val="f3f2e9"/>
                </a:solidFill>
                <a:latin typeface="Arial"/>
              </a:rPr>
              <a:t>reduced in size </a:t>
            </a:r>
            <a:r>
              <a:rPr b="0" lang="en-GB" sz="1600" spc="-1" strike="noStrike">
                <a:solidFill>
                  <a:srgbClr val="000000"/>
                </a:solidFill>
                <a:latin typeface="Arial"/>
              </a:rPr>
              <a:t>due to </a:t>
            </a:r>
            <a:r>
              <a:rPr b="0" lang="en-GB" sz="1600" spc="-1" strike="noStrike">
                <a:solidFill>
                  <a:srgbClr val="f3f2e9"/>
                </a:solidFill>
                <a:latin typeface="Arial"/>
              </a:rPr>
              <a:t>years </a:t>
            </a:r>
            <a:r>
              <a:rPr b="0" lang="en-GB" sz="1600" spc="-1" strike="noStrike">
                <a:solidFill>
                  <a:srgbClr val="000000"/>
                </a:solidFill>
                <a:latin typeface="Arial"/>
              </a:rPr>
              <a:t>of </a:t>
            </a:r>
            <a:r>
              <a:rPr b="0" lang="en-GB" sz="1600" spc="-1" strike="noStrike">
                <a:solidFill>
                  <a:srgbClr val="f3f2e9"/>
                </a:solidFill>
                <a:latin typeface="Arial"/>
              </a:rPr>
              <a:t>exploitation</a:t>
            </a:r>
            <a:r>
              <a:rPr b="0" lang="en-GB" sz="1600" spc="-1" strike="noStrike">
                <a:solidFill>
                  <a:srgbClr val="000000"/>
                </a:solidFill>
                <a:latin typeface="Arial"/>
              </a:rPr>
              <a:t>. However, it has now been designated </a:t>
            </a:r>
            <a:r>
              <a:rPr b="0" lang="en-GB" sz="1600" spc="-1" strike="noStrike">
                <a:solidFill>
                  <a:srgbClr val="f3f2e9"/>
                </a:solidFill>
                <a:latin typeface="Arial"/>
              </a:rPr>
              <a:t>a nature reserve</a:t>
            </a:r>
            <a:r>
              <a:rPr b="0" lang="en-GB" sz="1600" spc="-1" strike="noStrike">
                <a:solidFill>
                  <a:srgbClr val="000000"/>
                </a:solidFill>
                <a:latin typeface="Arial"/>
              </a:rPr>
              <a:t> and</a:t>
            </a:r>
            <a:r>
              <a:rPr b="0" lang="en-GB" sz="1600" spc="-1" strike="noStrike">
                <a:solidFill>
                  <a:srgbClr val="f3f2e9"/>
                </a:solidFill>
                <a:latin typeface="Arial"/>
              </a:rPr>
              <a:t> attracts </a:t>
            </a:r>
            <a:r>
              <a:rPr b="0" lang="en-GB" sz="1600" spc="-1" strike="noStrike">
                <a:solidFill>
                  <a:srgbClr val="000000"/>
                </a:solidFill>
                <a:latin typeface="Arial"/>
              </a:rPr>
              <a:t>over a </a:t>
            </a:r>
            <a:r>
              <a:rPr b="0" lang="en-GB" sz="1600" spc="-1" strike="noStrike">
                <a:solidFill>
                  <a:srgbClr val="f3f2e9"/>
                </a:solidFill>
                <a:latin typeface="Arial"/>
              </a:rPr>
              <a:t>million visitors </a:t>
            </a:r>
            <a:r>
              <a:rPr b="0" lang="en-GB" sz="1600" spc="-1" strike="noStrike">
                <a:solidFill>
                  <a:srgbClr val="000000"/>
                </a:solidFill>
                <a:latin typeface="Arial"/>
              </a:rPr>
              <a:t>each </a:t>
            </a:r>
            <a:r>
              <a:rPr b="0" lang="en-GB" sz="1600" spc="-1" strike="noStrike">
                <a:solidFill>
                  <a:srgbClr val="f3f2e9"/>
                </a:solidFill>
                <a:latin typeface="Arial"/>
              </a:rPr>
              <a:t>year</a:t>
            </a:r>
            <a:r>
              <a:rPr b="0" lang="en-GB" sz="1600" spc="-1" strike="noStrike">
                <a:solidFill>
                  <a:srgbClr val="000000"/>
                </a:solidFill>
                <a:latin typeface="Arial"/>
              </a:rPr>
              <a:t>. One of the biggest </a:t>
            </a:r>
            <a:r>
              <a:rPr b="0" lang="en-GB" sz="1600" spc="-1" strike="noStrike">
                <a:solidFill>
                  <a:srgbClr val="f3f2e9"/>
                </a:solidFill>
                <a:latin typeface="Arial"/>
              </a:rPr>
              <a:t>attractions</a:t>
            </a:r>
            <a:r>
              <a:rPr b="0" lang="en-GB" sz="1600" spc="-1" strike="noStrike">
                <a:solidFill>
                  <a:srgbClr val="000000"/>
                </a:solidFill>
                <a:latin typeface="Arial"/>
              </a:rPr>
              <a:t> is the</a:t>
            </a:r>
            <a:r>
              <a:rPr b="0" lang="en-GB" sz="1600" spc="-1" strike="noStrike">
                <a:solidFill>
                  <a:srgbClr val="f3f2e9"/>
                </a:solidFill>
                <a:latin typeface="Arial"/>
              </a:rPr>
              <a:t> ‘Major Oak’ </a:t>
            </a:r>
            <a:r>
              <a:rPr b="0" lang="en-GB" sz="1600" spc="-1" strike="noStrike">
                <a:solidFill>
                  <a:srgbClr val="000000"/>
                </a:solidFill>
                <a:latin typeface="Arial"/>
              </a:rPr>
              <a:t>which is believed to be between </a:t>
            </a:r>
            <a:r>
              <a:rPr b="0" lang="en-GB" sz="1600" spc="-1" strike="noStrike">
                <a:solidFill>
                  <a:srgbClr val="f3f2e9"/>
                </a:solidFill>
                <a:latin typeface="Arial"/>
              </a:rPr>
              <a:t>800 – 1150 years old</a:t>
            </a:r>
            <a:r>
              <a:rPr b="0" lang="en-GB" sz="1600" spc="-1" strike="noStrike">
                <a:solidFill>
                  <a:srgbClr val="000000"/>
                </a:solidFill>
                <a:latin typeface="Arial"/>
              </a:rPr>
              <a:t>.</a:t>
            </a:r>
            <a:endParaRPr b="0" lang="en-GB" sz="1600" spc="-1" strike="noStrike">
              <a:latin typeface="Arial"/>
            </a:endParaRPr>
          </a:p>
        </p:txBody>
      </p:sp>
      <p:pic>
        <p:nvPicPr>
          <p:cNvPr id="98" name="Picture 2" descr=""/>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Lst>
          </a:blip>
          <a:stretch/>
        </p:blipFill>
        <p:spPr>
          <a:xfrm rot="10800000">
            <a:off x="7154280" y="393840"/>
            <a:ext cx="2669400" cy="1726560"/>
          </a:xfrm>
          <a:prstGeom prst="rect">
            <a:avLst/>
          </a:prstGeom>
          <a:ln w="9360">
            <a:solidFill>
              <a:schemeClr val="tx1"/>
            </a:solidFill>
            <a:miter/>
          </a:ln>
        </p:spPr>
      </p:pic>
      <p:pic>
        <p:nvPicPr>
          <p:cNvPr id="99" name="Picture 3" descr=""/>
          <p:cNvPicPr/>
          <p:nvPr/>
        </p:nvPicPr>
        <p:blipFill>
          <a:blip r:embed="rId3">
            <a:extLst>
              <a:ext uri="{BEBA8EAE-BF5A-486C-A8C5-ECC9F3942E4B}">
                <a14:imgProps xmlns:a14="http://schemas.microsoft.com/office/drawing/2010/main">
                  <a14:imgLayer r:embed="rId4">
                    <a14:imgEffect>
                      <a14:artisticGlowEdges/>
                    </a14:imgEffect>
                  </a14:imgLayer>
                </a14:imgProps>
              </a:ext>
            </a:extLst>
          </a:blip>
          <a:stretch/>
        </p:blipFill>
        <p:spPr>
          <a:xfrm rot="10800000">
            <a:off x="7154280" y="2238840"/>
            <a:ext cx="2640600" cy="2202840"/>
          </a:xfrm>
          <a:prstGeom prst="rect">
            <a:avLst/>
          </a:prstGeom>
          <a:ln w="9360">
            <a:solidFill>
              <a:schemeClr val="tx1"/>
            </a:solidFill>
            <a:miter/>
          </a:ln>
        </p:spPr>
      </p:pic>
      <p:pic>
        <p:nvPicPr>
          <p:cNvPr id="100" name="Picture 4" descr=""/>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p:blipFill>
        <p:spPr>
          <a:xfrm>
            <a:off x="7948080" y="4292640"/>
            <a:ext cx="2012760" cy="1220760"/>
          </a:xfrm>
          <a:prstGeom prst="rect">
            <a:avLst/>
          </a:prstGeom>
          <a:ln w="9360">
            <a:solidFill>
              <a:schemeClr val="tx1"/>
            </a:solidFill>
            <a:miter/>
          </a:ln>
        </p:spPr>
      </p:pic>
    </p:spTree>
  </p:cSld>
  <p:transition spd="slow">
    <p:fade thruBlk="true"/>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3f2e9"/>
        </a:solidFill>
      </p:bgPr>
    </p:bg>
    <p:spTree>
      <p:nvGrpSpPr>
        <p:cNvPr id="1" name=""/>
        <p:cNvGrpSpPr/>
        <p:nvPr/>
      </p:nvGrpSpPr>
      <p:grpSpPr>
        <a:xfrm>
          <a:off x="0" y="0"/>
          <a:ext cx="0" cy="0"/>
          <a:chOff x="0" y="0"/>
          <a:chExt cx="0" cy="0"/>
        </a:xfrm>
      </p:grpSpPr>
      <p:sp>
        <p:nvSpPr>
          <p:cNvPr id="101" name="CustomShape 1"/>
          <p:cNvSpPr/>
          <p:nvPr/>
        </p:nvSpPr>
        <p:spPr>
          <a:xfrm>
            <a:off x="277200" y="309960"/>
            <a:ext cx="6588000" cy="5930280"/>
          </a:xfrm>
          <a:prstGeom prst="rect">
            <a:avLst/>
          </a:prstGeom>
          <a:noFill/>
          <a:ln>
            <a:noFill/>
          </a:ln>
        </p:spPr>
        <p:style>
          <a:lnRef idx="0"/>
          <a:fillRef idx="0"/>
          <a:effectRef idx="0"/>
          <a:fontRef idx="minor"/>
        </p:style>
        <p:txBody>
          <a:bodyPr lIns="90000" rIns="90000" tIns="45000" bIns="45000"/>
          <a:p>
            <a:pPr algn="just">
              <a:lnSpc>
                <a:spcPct val="100000"/>
              </a:lnSpc>
            </a:pPr>
            <a:r>
              <a:rPr b="0" lang="en-GB" sz="1600" spc="-1" strike="noStrike">
                <a:solidFill>
                  <a:srgbClr val="000000"/>
                </a:solidFill>
                <a:latin typeface="Arial"/>
              </a:rPr>
              <a:t>Once an area of </a:t>
            </a:r>
            <a:r>
              <a:rPr b="0" lang="en-GB" sz="1600" spc="-1" strike="noStrike">
                <a:solidFill>
                  <a:srgbClr val="f3f2e9"/>
                </a:solidFill>
                <a:latin typeface="Arial"/>
              </a:rPr>
              <a:t>dense woodland </a:t>
            </a:r>
            <a:r>
              <a:rPr b="0" lang="en-GB" sz="1600" spc="-1" strike="noStrike">
                <a:solidFill>
                  <a:srgbClr val="000000"/>
                </a:solidFill>
                <a:latin typeface="Arial"/>
              </a:rPr>
              <a:t>and </a:t>
            </a:r>
            <a:r>
              <a:rPr b="0" lang="en-GB" sz="1600" spc="-1" strike="noStrike">
                <a:solidFill>
                  <a:srgbClr val="eeece1"/>
                </a:solidFill>
                <a:latin typeface="Arial"/>
              </a:rPr>
              <a:t>heathland</a:t>
            </a:r>
            <a:r>
              <a:rPr b="0" lang="en-GB" sz="1600" spc="-1" strike="noStrike">
                <a:solidFill>
                  <a:srgbClr val="000000"/>
                </a:solidFill>
                <a:latin typeface="Arial"/>
              </a:rPr>
              <a:t> stretching over </a:t>
            </a:r>
            <a:r>
              <a:rPr b="0" lang="en-GB" sz="1600" spc="-1" strike="noStrike">
                <a:solidFill>
                  <a:srgbClr val="f3f2e9"/>
                </a:solidFill>
                <a:latin typeface="Arial"/>
              </a:rPr>
              <a:t>30 miles </a:t>
            </a:r>
            <a:r>
              <a:rPr b="0" lang="en-GB" sz="1600" spc="-1" strike="noStrike">
                <a:solidFill>
                  <a:srgbClr val="000000"/>
                </a:solidFill>
                <a:latin typeface="Arial"/>
              </a:rPr>
              <a:t>from </a:t>
            </a:r>
            <a:r>
              <a:rPr b="0" lang="en-GB" sz="1600" spc="-1" strike="noStrike">
                <a:solidFill>
                  <a:srgbClr val="f3f2e9"/>
                </a:solidFill>
                <a:latin typeface="Arial"/>
              </a:rPr>
              <a:t>Nottingham to Worksop</a:t>
            </a:r>
            <a:r>
              <a:rPr b="0" lang="en-GB" sz="1600" spc="-1" strike="noStrike">
                <a:solidFill>
                  <a:srgbClr val="000000"/>
                </a:solidFill>
                <a:latin typeface="Arial"/>
              </a:rPr>
              <a:t>, </a:t>
            </a:r>
            <a:r>
              <a:rPr b="0" lang="en-GB" sz="1600" spc="-1" strike="noStrike">
                <a:solidFill>
                  <a:srgbClr val="eeece1"/>
                </a:solidFill>
                <a:latin typeface="Arial"/>
              </a:rPr>
              <a:t>Sherwood Forest </a:t>
            </a:r>
            <a:r>
              <a:rPr b="0" lang="en-GB" sz="1600" spc="-1" strike="noStrike">
                <a:solidFill>
                  <a:srgbClr val="000000"/>
                </a:solidFill>
                <a:latin typeface="Arial"/>
              </a:rPr>
              <a:t>was established as </a:t>
            </a:r>
            <a:r>
              <a:rPr b="0" lang="en-GB" sz="1600" spc="-1" strike="noStrike">
                <a:solidFill>
                  <a:srgbClr val="eeece1"/>
                </a:solidFill>
                <a:latin typeface="Arial"/>
              </a:rPr>
              <a:t>a royal hunting reserve </a:t>
            </a:r>
            <a:r>
              <a:rPr b="0" lang="en-GB" sz="1600" spc="-1" strike="noStrike">
                <a:solidFill>
                  <a:srgbClr val="000000"/>
                </a:solidFill>
                <a:latin typeface="Arial"/>
              </a:rPr>
              <a:t>in the </a:t>
            </a:r>
            <a:r>
              <a:rPr b="0" lang="en-GB" sz="1600" spc="-1" strike="noStrike">
                <a:solidFill>
                  <a:srgbClr val="eeece1"/>
                </a:solidFill>
                <a:latin typeface="Arial"/>
              </a:rPr>
              <a:t>10th Century</a:t>
            </a:r>
            <a:r>
              <a:rPr b="0" lang="en-GB" sz="1600" spc="-1" strike="noStrike">
                <a:solidFill>
                  <a:srgbClr val="000000"/>
                </a:solidFill>
                <a:latin typeface="Arial"/>
              </a:rPr>
              <a:t>. This meant that it was</a:t>
            </a:r>
            <a:r>
              <a:rPr b="0" lang="en-GB" sz="1600" spc="-1" strike="noStrike">
                <a:solidFill>
                  <a:srgbClr val="f3f2e9"/>
                </a:solidFill>
                <a:latin typeface="Arial"/>
              </a:rPr>
              <a:t> illegal </a:t>
            </a:r>
            <a:r>
              <a:rPr b="0" lang="en-GB" sz="1600" spc="-1" strike="noStrike">
                <a:solidFill>
                  <a:srgbClr val="000000"/>
                </a:solidFill>
                <a:latin typeface="Arial"/>
              </a:rPr>
              <a:t>for anyone </a:t>
            </a:r>
            <a:r>
              <a:rPr b="0" lang="en-GB" sz="1600" spc="-1" strike="noStrike">
                <a:solidFill>
                  <a:srgbClr val="eeece1"/>
                </a:solidFill>
                <a:latin typeface="Arial"/>
              </a:rPr>
              <a:t>but Norman royalty </a:t>
            </a:r>
            <a:r>
              <a:rPr b="0" lang="en-GB" sz="1600" spc="-1" strike="noStrike">
                <a:solidFill>
                  <a:srgbClr val="000000"/>
                </a:solidFill>
                <a:latin typeface="Arial"/>
              </a:rPr>
              <a:t>and their </a:t>
            </a:r>
            <a:r>
              <a:rPr b="0" lang="en-GB" sz="1600" spc="-1" strike="noStrike">
                <a:solidFill>
                  <a:srgbClr val="eeece1"/>
                </a:solidFill>
                <a:latin typeface="Arial"/>
              </a:rPr>
              <a:t>chosen guests </a:t>
            </a:r>
            <a:r>
              <a:rPr b="0" lang="en-GB" sz="1600" spc="-1" strike="noStrike">
                <a:solidFill>
                  <a:srgbClr val="000000"/>
                </a:solidFill>
                <a:latin typeface="Arial"/>
              </a:rPr>
              <a:t>to </a:t>
            </a:r>
            <a:r>
              <a:rPr b="0" lang="en-GB" sz="1600" spc="-1" strike="noStrike">
                <a:solidFill>
                  <a:srgbClr val="eeece1"/>
                </a:solidFill>
                <a:latin typeface="Arial"/>
              </a:rPr>
              <a:t>hunt</a:t>
            </a:r>
            <a:r>
              <a:rPr b="0" lang="en-GB" sz="1600" spc="-1" strike="noStrike">
                <a:solidFill>
                  <a:srgbClr val="000000"/>
                </a:solidFill>
                <a:latin typeface="Arial"/>
              </a:rPr>
              <a:t> amongst the </a:t>
            </a:r>
            <a:r>
              <a:rPr b="0" lang="en-GB" sz="1600" spc="-1" strike="noStrike">
                <a:solidFill>
                  <a:srgbClr val="eeece1"/>
                </a:solidFill>
                <a:latin typeface="Arial"/>
              </a:rPr>
              <a:t>lands</a:t>
            </a:r>
            <a:r>
              <a:rPr b="0" lang="en-GB" sz="1600" spc="-1" strike="noStrike">
                <a:solidFill>
                  <a:srgbClr val="000000"/>
                </a:solidFill>
                <a:latin typeface="Arial"/>
              </a:rPr>
              <a:t>.</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The </a:t>
            </a:r>
            <a:r>
              <a:rPr b="0" lang="en-GB" sz="1600" spc="-1" strike="noStrike">
                <a:solidFill>
                  <a:srgbClr val="f3f2e9"/>
                </a:solidFill>
                <a:latin typeface="Arial"/>
              </a:rPr>
              <a:t>sandy heath </a:t>
            </a:r>
            <a:r>
              <a:rPr b="0" lang="en-GB" sz="1600" spc="-1" strike="noStrike">
                <a:solidFill>
                  <a:srgbClr val="000000"/>
                </a:solidFill>
                <a:latin typeface="Arial"/>
              </a:rPr>
              <a:t>and </a:t>
            </a:r>
            <a:r>
              <a:rPr b="0" lang="en-GB" sz="1600" spc="-1" strike="noStrike">
                <a:solidFill>
                  <a:srgbClr val="f3f2e9"/>
                </a:solidFill>
                <a:latin typeface="Arial"/>
              </a:rPr>
              <a:t>thickets of Sherwood </a:t>
            </a:r>
            <a:r>
              <a:rPr b="0" lang="en-GB" sz="1600" spc="-1" strike="noStrike">
                <a:solidFill>
                  <a:srgbClr val="000000"/>
                </a:solidFill>
                <a:latin typeface="Arial"/>
              </a:rPr>
              <a:t>provided ideal cover for </a:t>
            </a:r>
            <a:r>
              <a:rPr b="0" lang="en-GB" sz="1600" spc="-1" strike="noStrike">
                <a:solidFill>
                  <a:srgbClr val="f3f2e9"/>
                </a:solidFill>
                <a:latin typeface="Arial"/>
              </a:rPr>
              <a:t>hunting deer</a:t>
            </a:r>
            <a:r>
              <a:rPr b="0" lang="en-GB" sz="1600" spc="-1" strike="noStrike">
                <a:solidFill>
                  <a:srgbClr val="000000"/>
                </a:solidFill>
                <a:latin typeface="Arial"/>
              </a:rPr>
              <a:t> and </a:t>
            </a:r>
            <a:r>
              <a:rPr b="0" lang="en-GB" sz="1600" spc="-1" strike="noStrike">
                <a:solidFill>
                  <a:srgbClr val="f3f2e9"/>
                </a:solidFill>
                <a:latin typeface="Arial"/>
              </a:rPr>
              <a:t>hunting </a:t>
            </a:r>
            <a:r>
              <a:rPr b="0" lang="en-GB" sz="1600" spc="-1" strike="noStrike">
                <a:solidFill>
                  <a:srgbClr val="000000"/>
                </a:solidFill>
                <a:latin typeface="Arial"/>
              </a:rPr>
              <a:t>with </a:t>
            </a:r>
            <a:r>
              <a:rPr b="0" lang="en-GB" sz="1600" spc="-1" strike="noStrike">
                <a:solidFill>
                  <a:srgbClr val="f3f2e9"/>
                </a:solidFill>
                <a:latin typeface="Arial"/>
              </a:rPr>
              <a:t>falcons</a:t>
            </a:r>
            <a:r>
              <a:rPr b="0" lang="en-GB" sz="1600" spc="-1" strike="noStrike">
                <a:solidFill>
                  <a:srgbClr val="000000"/>
                </a:solidFill>
                <a:latin typeface="Arial"/>
              </a:rPr>
              <a:t>.  They also provided cover for </a:t>
            </a:r>
            <a:r>
              <a:rPr b="0" lang="en-GB" sz="1600" spc="-1" strike="noStrike">
                <a:solidFill>
                  <a:srgbClr val="f3f2e9"/>
                </a:solidFill>
                <a:latin typeface="Arial"/>
              </a:rPr>
              <a:t>outcasts</a:t>
            </a:r>
            <a:r>
              <a:rPr b="0" lang="en-GB" sz="1600" spc="-1" strike="noStrike">
                <a:solidFill>
                  <a:srgbClr val="000000"/>
                </a:solidFill>
                <a:latin typeface="Arial"/>
              </a:rPr>
              <a:t> and </a:t>
            </a:r>
            <a:r>
              <a:rPr b="0" lang="en-GB" sz="1600" spc="-1" strike="noStrike">
                <a:solidFill>
                  <a:srgbClr val="f3f2e9"/>
                </a:solidFill>
                <a:latin typeface="Arial"/>
              </a:rPr>
              <a:t>outlaws</a:t>
            </a:r>
            <a:r>
              <a:rPr b="0" lang="en-GB" sz="1600" spc="-1" strike="noStrike">
                <a:solidFill>
                  <a:srgbClr val="000000"/>
                </a:solidFill>
                <a:latin typeface="Arial"/>
              </a:rPr>
              <a:t> who were not </a:t>
            </a:r>
            <a:r>
              <a:rPr b="0" lang="en-GB" sz="1600" spc="-1" strike="noStrike">
                <a:solidFill>
                  <a:srgbClr val="f3f2e9"/>
                </a:solidFill>
                <a:latin typeface="Arial"/>
              </a:rPr>
              <a:t>welcome</a:t>
            </a:r>
            <a:r>
              <a:rPr b="0" lang="en-GB" sz="1600" spc="-1" strike="noStrike">
                <a:solidFill>
                  <a:srgbClr val="000000"/>
                </a:solidFill>
                <a:latin typeface="Arial"/>
              </a:rPr>
              <a:t> in </a:t>
            </a:r>
            <a:r>
              <a:rPr b="0" lang="en-GB" sz="1600" spc="-1" strike="noStrike">
                <a:solidFill>
                  <a:srgbClr val="f3f2e9"/>
                </a:solidFill>
                <a:latin typeface="Arial"/>
              </a:rPr>
              <a:t>medieval British society</a:t>
            </a:r>
            <a:r>
              <a:rPr b="0" lang="en-GB" sz="1600" spc="-1" strike="noStrike">
                <a:solidFill>
                  <a:srgbClr val="000000"/>
                </a:solidFill>
                <a:latin typeface="Arial"/>
              </a:rPr>
              <a:t>.</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It was </a:t>
            </a:r>
            <a:r>
              <a:rPr b="0" lang="en-GB" sz="1600" spc="-1" strike="noStrike">
                <a:solidFill>
                  <a:srgbClr val="f3f2e9"/>
                </a:solidFill>
                <a:latin typeface="Arial"/>
              </a:rPr>
              <a:t>during this time </a:t>
            </a:r>
            <a:r>
              <a:rPr b="0" lang="en-GB" sz="1600" spc="-1" strike="noStrike">
                <a:solidFill>
                  <a:srgbClr val="000000"/>
                </a:solidFill>
                <a:latin typeface="Arial"/>
              </a:rPr>
              <a:t>the</a:t>
            </a:r>
            <a:r>
              <a:rPr b="0" lang="en-GB" sz="1600" spc="-1" strike="noStrike">
                <a:solidFill>
                  <a:srgbClr val="f3f2e9"/>
                </a:solidFill>
                <a:latin typeface="Arial"/>
              </a:rPr>
              <a:t> legend </a:t>
            </a:r>
            <a:r>
              <a:rPr b="0" lang="en-GB" sz="1600" spc="-1" strike="noStrike">
                <a:solidFill>
                  <a:srgbClr val="000000"/>
                </a:solidFill>
                <a:latin typeface="Arial"/>
              </a:rPr>
              <a:t>of </a:t>
            </a:r>
            <a:r>
              <a:rPr b="0" lang="en-GB" sz="1600" spc="-1" strike="noStrike">
                <a:solidFill>
                  <a:srgbClr val="f3f2e9"/>
                </a:solidFill>
                <a:latin typeface="Arial"/>
              </a:rPr>
              <a:t>Robin Hood </a:t>
            </a:r>
            <a:r>
              <a:rPr b="0" lang="en-GB" sz="1600" spc="-1" strike="noStrike">
                <a:solidFill>
                  <a:srgbClr val="000000"/>
                </a:solidFill>
                <a:latin typeface="Arial"/>
              </a:rPr>
              <a:t>also emerged. Portrayed as a </a:t>
            </a:r>
            <a:r>
              <a:rPr b="0" lang="en-GB" sz="1600" spc="-1" strike="noStrike">
                <a:solidFill>
                  <a:srgbClr val="f3f2e9"/>
                </a:solidFill>
                <a:latin typeface="Arial"/>
              </a:rPr>
              <a:t>fearless</a:t>
            </a:r>
            <a:r>
              <a:rPr b="0" lang="en-GB" sz="1600" spc="-1" strike="noStrike">
                <a:solidFill>
                  <a:srgbClr val="000000"/>
                </a:solidFill>
                <a:latin typeface="Arial"/>
              </a:rPr>
              <a:t> and </a:t>
            </a:r>
            <a:r>
              <a:rPr b="0" lang="en-GB" sz="1600" spc="-1" strike="noStrike">
                <a:solidFill>
                  <a:srgbClr val="f3f2e9"/>
                </a:solidFill>
                <a:latin typeface="Arial"/>
              </a:rPr>
              <a:t>heroic rebel</a:t>
            </a:r>
            <a:r>
              <a:rPr b="0" lang="en-GB" sz="1600" spc="-1" strike="noStrike">
                <a:solidFill>
                  <a:srgbClr val="000000"/>
                </a:solidFill>
                <a:latin typeface="Arial"/>
              </a:rPr>
              <a:t>, </a:t>
            </a:r>
            <a:r>
              <a:rPr b="0" lang="en-GB" sz="1600" spc="-1" strike="noStrike">
                <a:solidFill>
                  <a:srgbClr val="f3f2e9"/>
                </a:solidFill>
                <a:latin typeface="Arial"/>
              </a:rPr>
              <a:t>Robin Hood </a:t>
            </a:r>
            <a:r>
              <a:rPr b="0" lang="en-GB" sz="1600" spc="-1" strike="noStrike">
                <a:solidFill>
                  <a:srgbClr val="000000"/>
                </a:solidFill>
                <a:latin typeface="Arial"/>
              </a:rPr>
              <a:t>and his </a:t>
            </a:r>
            <a:r>
              <a:rPr b="0" lang="en-GB" sz="1600" spc="-1" strike="noStrike">
                <a:solidFill>
                  <a:srgbClr val="f3f2e9"/>
                </a:solidFill>
                <a:latin typeface="Arial"/>
              </a:rPr>
              <a:t>band</a:t>
            </a:r>
            <a:r>
              <a:rPr b="0" lang="en-GB" sz="1600" spc="-1" strike="noStrike">
                <a:solidFill>
                  <a:srgbClr val="000000"/>
                </a:solidFill>
                <a:latin typeface="Arial"/>
              </a:rPr>
              <a:t> of </a:t>
            </a:r>
            <a:r>
              <a:rPr b="0" lang="en-GB" sz="1600" spc="-1" strike="noStrike">
                <a:solidFill>
                  <a:srgbClr val="f3f2e9"/>
                </a:solidFill>
                <a:latin typeface="Arial"/>
              </a:rPr>
              <a:t>Merry Men </a:t>
            </a:r>
            <a:r>
              <a:rPr b="0" lang="en-GB" sz="1600" spc="-1" strike="noStrike">
                <a:solidFill>
                  <a:srgbClr val="000000"/>
                </a:solidFill>
                <a:latin typeface="Arial"/>
              </a:rPr>
              <a:t>were said to have </a:t>
            </a:r>
            <a:r>
              <a:rPr b="0" lang="en-GB" sz="1600" spc="-1" strike="noStrike">
                <a:solidFill>
                  <a:srgbClr val="f3f2e9"/>
                </a:solidFill>
                <a:latin typeface="Arial"/>
              </a:rPr>
              <a:t>stolen </a:t>
            </a:r>
            <a:r>
              <a:rPr b="0" lang="en-GB" sz="1600" spc="-1" strike="noStrike">
                <a:solidFill>
                  <a:srgbClr val="000000"/>
                </a:solidFill>
                <a:latin typeface="Arial"/>
              </a:rPr>
              <a:t>from the </a:t>
            </a:r>
            <a:r>
              <a:rPr b="0" lang="en-GB" sz="1600" spc="-1" strike="noStrike">
                <a:solidFill>
                  <a:srgbClr val="f3f2e9"/>
                </a:solidFill>
                <a:latin typeface="Arial"/>
              </a:rPr>
              <a:t>rich </a:t>
            </a:r>
            <a:r>
              <a:rPr b="0" lang="en-GB" sz="1600" spc="-1" strike="noStrike">
                <a:solidFill>
                  <a:srgbClr val="000000"/>
                </a:solidFill>
                <a:latin typeface="Arial"/>
              </a:rPr>
              <a:t>to </a:t>
            </a:r>
            <a:r>
              <a:rPr b="0" lang="en-GB" sz="1600" spc="-1" strike="noStrike">
                <a:solidFill>
                  <a:srgbClr val="f3f2e9"/>
                </a:solidFill>
                <a:latin typeface="Arial"/>
              </a:rPr>
              <a:t>feed </a:t>
            </a:r>
            <a:r>
              <a:rPr b="0" lang="en-GB" sz="1600" spc="-1" strike="noStrike">
                <a:solidFill>
                  <a:srgbClr val="000000"/>
                </a:solidFill>
                <a:latin typeface="Arial"/>
              </a:rPr>
              <a:t>the </a:t>
            </a:r>
            <a:r>
              <a:rPr b="0" lang="en-GB" sz="1600" spc="-1" strike="noStrike">
                <a:solidFill>
                  <a:srgbClr val="f3f2e9"/>
                </a:solidFill>
                <a:latin typeface="Arial"/>
              </a:rPr>
              <a:t>poor</a:t>
            </a:r>
            <a:r>
              <a:rPr b="0" lang="en-GB" sz="1600" spc="-1" strike="noStrike">
                <a:solidFill>
                  <a:srgbClr val="000000"/>
                </a:solidFill>
                <a:latin typeface="Arial"/>
              </a:rPr>
              <a:t>. </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The link to </a:t>
            </a:r>
            <a:r>
              <a:rPr b="0" lang="en-GB" sz="1600" spc="-1" strike="noStrike">
                <a:solidFill>
                  <a:srgbClr val="f3f2e9"/>
                </a:solidFill>
                <a:latin typeface="Arial"/>
              </a:rPr>
              <a:t>royalty</a:t>
            </a:r>
            <a:r>
              <a:rPr b="0" lang="en-GB" sz="1600" spc="-1" strike="noStrike">
                <a:solidFill>
                  <a:srgbClr val="000000"/>
                </a:solidFill>
                <a:latin typeface="Arial"/>
              </a:rPr>
              <a:t> continued as parts of the </a:t>
            </a:r>
            <a:r>
              <a:rPr b="0" lang="en-GB" sz="1600" spc="-1" strike="noStrike">
                <a:solidFill>
                  <a:srgbClr val="f3f2e9"/>
                </a:solidFill>
                <a:latin typeface="Arial"/>
              </a:rPr>
              <a:t>forest</a:t>
            </a:r>
            <a:r>
              <a:rPr b="0" lang="en-GB" sz="1600" spc="-1" strike="noStrike">
                <a:solidFill>
                  <a:srgbClr val="000000"/>
                </a:solidFill>
                <a:latin typeface="Arial"/>
              </a:rPr>
              <a:t> eventually came under the</a:t>
            </a:r>
            <a:r>
              <a:rPr b="0" lang="en-GB" sz="1600" spc="-1" strike="noStrike">
                <a:solidFill>
                  <a:srgbClr val="f3f2e9"/>
                </a:solidFill>
                <a:latin typeface="Arial"/>
              </a:rPr>
              <a:t> ownership </a:t>
            </a:r>
            <a:r>
              <a:rPr b="0" lang="en-GB" sz="1600" spc="-1" strike="noStrike">
                <a:solidFill>
                  <a:srgbClr val="000000"/>
                </a:solidFill>
                <a:latin typeface="Arial"/>
              </a:rPr>
              <a:t>of </a:t>
            </a:r>
            <a:r>
              <a:rPr b="0" lang="en-GB" sz="1600" spc="-1" strike="noStrike">
                <a:solidFill>
                  <a:srgbClr val="f3f2e9"/>
                </a:solidFill>
                <a:latin typeface="Arial"/>
              </a:rPr>
              <a:t>four noble families </a:t>
            </a:r>
            <a:r>
              <a:rPr b="0" lang="en-GB" sz="1600" spc="-1" strike="noStrike">
                <a:solidFill>
                  <a:srgbClr val="000000"/>
                </a:solidFill>
                <a:latin typeface="Arial"/>
              </a:rPr>
              <a:t>– and became known as </a:t>
            </a:r>
            <a:r>
              <a:rPr b="0" lang="en-GB" sz="1600" spc="-1" strike="noStrike">
                <a:solidFill>
                  <a:srgbClr val="f3f2e9"/>
                </a:solidFill>
                <a:latin typeface="Arial"/>
              </a:rPr>
              <a:t>‘The Dukeries’.</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Today </a:t>
            </a:r>
            <a:r>
              <a:rPr b="0" lang="en-GB" sz="1600" spc="-1" strike="noStrike">
                <a:solidFill>
                  <a:srgbClr val="f3f2e9"/>
                </a:solidFill>
                <a:latin typeface="Arial"/>
              </a:rPr>
              <a:t>Sherwood Forest </a:t>
            </a:r>
            <a:r>
              <a:rPr b="0" lang="en-GB" sz="1600" spc="-1" strike="noStrike">
                <a:solidFill>
                  <a:srgbClr val="000000"/>
                </a:solidFill>
                <a:latin typeface="Arial"/>
              </a:rPr>
              <a:t>is much </a:t>
            </a:r>
            <a:r>
              <a:rPr b="0" lang="en-GB" sz="1600" spc="-1" strike="noStrike">
                <a:solidFill>
                  <a:srgbClr val="f3f2e9"/>
                </a:solidFill>
                <a:latin typeface="Arial"/>
              </a:rPr>
              <a:t>reduced in size </a:t>
            </a:r>
            <a:r>
              <a:rPr b="0" lang="en-GB" sz="1600" spc="-1" strike="noStrike">
                <a:solidFill>
                  <a:srgbClr val="000000"/>
                </a:solidFill>
                <a:latin typeface="Arial"/>
              </a:rPr>
              <a:t>due to </a:t>
            </a:r>
            <a:r>
              <a:rPr b="0" lang="en-GB" sz="1600" spc="-1" strike="noStrike">
                <a:solidFill>
                  <a:srgbClr val="f3f2e9"/>
                </a:solidFill>
                <a:latin typeface="Arial"/>
              </a:rPr>
              <a:t>years </a:t>
            </a:r>
            <a:r>
              <a:rPr b="0" lang="en-GB" sz="1600" spc="-1" strike="noStrike">
                <a:solidFill>
                  <a:srgbClr val="000000"/>
                </a:solidFill>
                <a:latin typeface="Arial"/>
              </a:rPr>
              <a:t>of </a:t>
            </a:r>
            <a:r>
              <a:rPr b="0" lang="en-GB" sz="1600" spc="-1" strike="noStrike">
                <a:solidFill>
                  <a:srgbClr val="f3f2e9"/>
                </a:solidFill>
                <a:latin typeface="Arial"/>
              </a:rPr>
              <a:t>exploitation</a:t>
            </a:r>
            <a:r>
              <a:rPr b="0" lang="en-GB" sz="1600" spc="-1" strike="noStrike">
                <a:solidFill>
                  <a:srgbClr val="000000"/>
                </a:solidFill>
                <a:latin typeface="Arial"/>
              </a:rPr>
              <a:t>. However, it has now been designated </a:t>
            </a:r>
            <a:r>
              <a:rPr b="0" lang="en-GB" sz="1600" spc="-1" strike="noStrike">
                <a:solidFill>
                  <a:srgbClr val="f3f2e9"/>
                </a:solidFill>
                <a:latin typeface="Arial"/>
              </a:rPr>
              <a:t>a nature reserve</a:t>
            </a:r>
            <a:r>
              <a:rPr b="0" lang="en-GB" sz="1600" spc="-1" strike="noStrike">
                <a:solidFill>
                  <a:srgbClr val="000000"/>
                </a:solidFill>
                <a:latin typeface="Arial"/>
              </a:rPr>
              <a:t> and</a:t>
            </a:r>
            <a:r>
              <a:rPr b="0" lang="en-GB" sz="1600" spc="-1" strike="noStrike">
                <a:solidFill>
                  <a:srgbClr val="f3f2e9"/>
                </a:solidFill>
                <a:latin typeface="Arial"/>
              </a:rPr>
              <a:t> attracts </a:t>
            </a:r>
            <a:r>
              <a:rPr b="0" lang="en-GB" sz="1600" spc="-1" strike="noStrike">
                <a:solidFill>
                  <a:srgbClr val="000000"/>
                </a:solidFill>
                <a:latin typeface="Arial"/>
              </a:rPr>
              <a:t>over a </a:t>
            </a:r>
            <a:r>
              <a:rPr b="0" lang="en-GB" sz="1600" spc="-1" strike="noStrike">
                <a:solidFill>
                  <a:srgbClr val="f3f2e9"/>
                </a:solidFill>
                <a:latin typeface="Arial"/>
              </a:rPr>
              <a:t>million visitors </a:t>
            </a:r>
            <a:r>
              <a:rPr b="0" lang="en-GB" sz="1600" spc="-1" strike="noStrike">
                <a:solidFill>
                  <a:srgbClr val="000000"/>
                </a:solidFill>
                <a:latin typeface="Arial"/>
              </a:rPr>
              <a:t>each </a:t>
            </a:r>
            <a:r>
              <a:rPr b="0" lang="en-GB" sz="1600" spc="-1" strike="noStrike">
                <a:solidFill>
                  <a:srgbClr val="f3f2e9"/>
                </a:solidFill>
                <a:latin typeface="Arial"/>
              </a:rPr>
              <a:t>year</a:t>
            </a:r>
            <a:r>
              <a:rPr b="0" lang="en-GB" sz="1600" spc="-1" strike="noStrike">
                <a:solidFill>
                  <a:srgbClr val="000000"/>
                </a:solidFill>
                <a:latin typeface="Arial"/>
              </a:rPr>
              <a:t>. One of the biggest </a:t>
            </a:r>
            <a:r>
              <a:rPr b="0" lang="en-GB" sz="1600" spc="-1" strike="noStrike">
                <a:solidFill>
                  <a:srgbClr val="f3f2e9"/>
                </a:solidFill>
                <a:latin typeface="Arial"/>
              </a:rPr>
              <a:t>attractions</a:t>
            </a:r>
            <a:r>
              <a:rPr b="0" lang="en-GB" sz="1600" spc="-1" strike="noStrike">
                <a:solidFill>
                  <a:srgbClr val="000000"/>
                </a:solidFill>
                <a:latin typeface="Arial"/>
              </a:rPr>
              <a:t> is the</a:t>
            </a:r>
            <a:r>
              <a:rPr b="0" lang="en-GB" sz="1600" spc="-1" strike="noStrike">
                <a:solidFill>
                  <a:srgbClr val="f3f2e9"/>
                </a:solidFill>
                <a:latin typeface="Arial"/>
              </a:rPr>
              <a:t> ‘Major Oak’ </a:t>
            </a:r>
            <a:r>
              <a:rPr b="0" lang="en-GB" sz="1600" spc="-1" strike="noStrike">
                <a:solidFill>
                  <a:srgbClr val="000000"/>
                </a:solidFill>
                <a:latin typeface="Arial"/>
              </a:rPr>
              <a:t>which is believed to be between </a:t>
            </a:r>
            <a:r>
              <a:rPr b="0" lang="en-GB" sz="1600" spc="-1" strike="noStrike">
                <a:solidFill>
                  <a:srgbClr val="f3f2e9"/>
                </a:solidFill>
                <a:latin typeface="Arial"/>
              </a:rPr>
              <a:t>800 – 1150 years old</a:t>
            </a:r>
            <a:r>
              <a:rPr b="0" lang="en-GB" sz="1600" spc="-1" strike="noStrike">
                <a:solidFill>
                  <a:srgbClr val="000000"/>
                </a:solidFill>
                <a:latin typeface="Arial"/>
              </a:rPr>
              <a:t>.</a:t>
            </a:r>
            <a:endParaRPr b="0" lang="en-GB" sz="1600" spc="-1" strike="noStrike">
              <a:latin typeface="Arial"/>
            </a:endParaRPr>
          </a:p>
        </p:txBody>
      </p:sp>
      <p:pic>
        <p:nvPicPr>
          <p:cNvPr id="102" name="Picture 2" descr=""/>
          <p:cNvPicPr/>
          <p:nvPr/>
        </p:nvPicPr>
        <p:blipFill>
          <a:blip r:embed="rId1"/>
          <a:stretch/>
        </p:blipFill>
        <p:spPr>
          <a:xfrm>
            <a:off x="7154280" y="393840"/>
            <a:ext cx="2669760" cy="1726200"/>
          </a:xfrm>
          <a:prstGeom prst="rect">
            <a:avLst/>
          </a:prstGeom>
          <a:ln>
            <a:noFill/>
          </a:ln>
        </p:spPr>
      </p:pic>
      <p:pic>
        <p:nvPicPr>
          <p:cNvPr id="103" name="Picture 3" descr=""/>
          <p:cNvPicPr/>
          <p:nvPr/>
        </p:nvPicPr>
        <p:blipFill>
          <a:blip r:embed="rId2"/>
          <a:stretch/>
        </p:blipFill>
        <p:spPr>
          <a:xfrm>
            <a:off x="7154280" y="2238480"/>
            <a:ext cx="2640600" cy="2202480"/>
          </a:xfrm>
          <a:prstGeom prst="rect">
            <a:avLst/>
          </a:prstGeom>
          <a:ln>
            <a:noFill/>
          </a:ln>
        </p:spPr>
      </p:pic>
      <p:pic>
        <p:nvPicPr>
          <p:cNvPr id="104" name="Picture 4" descr=""/>
          <p:cNvPicPr/>
          <p:nvPr/>
        </p:nvPicPr>
        <p:blipFill>
          <a:blip r:embed="rId3"/>
          <a:stretch/>
        </p:blipFill>
        <p:spPr>
          <a:xfrm>
            <a:off x="7948080" y="4293000"/>
            <a:ext cx="2012760" cy="1220760"/>
          </a:xfrm>
          <a:prstGeom prst="rect">
            <a:avLst/>
          </a:prstGeom>
          <a:ln>
            <a:noFill/>
          </a:ln>
        </p:spPr>
      </p:pic>
    </p:spTree>
  </p:cSld>
  <p:transition spd="slow">
    <p:fade thruBlk="true"/>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3f2e9"/>
        </a:solidFill>
      </p:bgPr>
    </p:bg>
    <p:spTree>
      <p:nvGrpSpPr>
        <p:cNvPr id="1" name=""/>
        <p:cNvGrpSpPr/>
        <p:nvPr/>
      </p:nvGrpSpPr>
      <p:grpSpPr>
        <a:xfrm>
          <a:off x="0" y="0"/>
          <a:ext cx="0" cy="0"/>
          <a:chOff x="0" y="0"/>
          <a:chExt cx="0" cy="0"/>
        </a:xfrm>
      </p:grpSpPr>
      <p:sp>
        <p:nvSpPr>
          <p:cNvPr id="105" name="CustomShape 1"/>
          <p:cNvSpPr/>
          <p:nvPr/>
        </p:nvSpPr>
        <p:spPr>
          <a:xfrm>
            <a:off x="277200" y="309960"/>
            <a:ext cx="6588000" cy="5930280"/>
          </a:xfrm>
          <a:prstGeom prst="rect">
            <a:avLst/>
          </a:prstGeom>
          <a:noFill/>
          <a:ln>
            <a:noFill/>
          </a:ln>
        </p:spPr>
        <p:style>
          <a:lnRef idx="0"/>
          <a:fillRef idx="0"/>
          <a:effectRef idx="0"/>
          <a:fontRef idx="minor"/>
        </p:style>
        <p:txBody>
          <a:bodyPr lIns="90000" rIns="90000" tIns="45000" bIns="45000"/>
          <a:p>
            <a:pPr algn="just">
              <a:lnSpc>
                <a:spcPct val="100000"/>
              </a:lnSpc>
            </a:pPr>
            <a:r>
              <a:rPr b="0" lang="en-GB" sz="1600" spc="-1" strike="noStrike">
                <a:solidFill>
                  <a:srgbClr val="f3f2e9"/>
                </a:solidFill>
                <a:latin typeface="Arial"/>
              </a:rPr>
              <a:t>Once an area of </a:t>
            </a:r>
            <a:r>
              <a:rPr b="0" lang="en-GB" sz="1600" spc="-1" strike="noStrike">
                <a:solidFill>
                  <a:srgbClr val="000000"/>
                </a:solidFill>
                <a:latin typeface="Arial"/>
              </a:rPr>
              <a:t>dense woodland </a:t>
            </a:r>
            <a:r>
              <a:rPr b="0" lang="en-GB" sz="1600" spc="-1" strike="noStrike">
                <a:solidFill>
                  <a:srgbClr val="f3f2e9"/>
                </a:solidFill>
                <a:latin typeface="Arial"/>
              </a:rPr>
              <a:t>and heathland stretching over </a:t>
            </a:r>
            <a:r>
              <a:rPr b="0" lang="en-GB" sz="1600" spc="-1" strike="noStrike">
                <a:solidFill>
                  <a:srgbClr val="000000"/>
                </a:solidFill>
                <a:latin typeface="Arial"/>
              </a:rPr>
              <a:t>30 miles </a:t>
            </a:r>
            <a:r>
              <a:rPr b="0" lang="en-GB" sz="1600" spc="-1" strike="noStrike">
                <a:solidFill>
                  <a:srgbClr val="f3f2e9"/>
                </a:solidFill>
                <a:latin typeface="Arial"/>
              </a:rPr>
              <a:t>from </a:t>
            </a:r>
            <a:r>
              <a:rPr b="0" lang="en-GB" sz="1600" spc="-1" strike="noStrike">
                <a:solidFill>
                  <a:srgbClr val="000000"/>
                </a:solidFill>
                <a:latin typeface="Arial"/>
              </a:rPr>
              <a:t>Nottingham to Worksop, Sherwood Forest </a:t>
            </a:r>
            <a:r>
              <a:rPr b="0" lang="en-GB" sz="1600" spc="-1" strike="noStrike">
                <a:solidFill>
                  <a:srgbClr val="f3f2e9"/>
                </a:solidFill>
                <a:latin typeface="Arial"/>
              </a:rPr>
              <a:t>was established as </a:t>
            </a:r>
            <a:r>
              <a:rPr b="0" lang="en-GB" sz="1600" spc="-1" strike="noStrike">
                <a:solidFill>
                  <a:srgbClr val="000000"/>
                </a:solidFill>
                <a:latin typeface="Arial"/>
              </a:rPr>
              <a:t>a royal hunting reserve </a:t>
            </a:r>
            <a:r>
              <a:rPr b="0" lang="en-GB" sz="1600" spc="-1" strike="noStrike">
                <a:solidFill>
                  <a:srgbClr val="f3f2e9"/>
                </a:solidFill>
                <a:latin typeface="Arial"/>
              </a:rPr>
              <a:t>in the </a:t>
            </a:r>
            <a:r>
              <a:rPr b="0" lang="en-GB" sz="1600" spc="-1" strike="noStrike">
                <a:solidFill>
                  <a:srgbClr val="000000"/>
                </a:solidFill>
                <a:latin typeface="Arial"/>
              </a:rPr>
              <a:t>10th Century. </a:t>
            </a:r>
            <a:r>
              <a:rPr b="0" lang="en-GB" sz="1600" spc="-1" strike="noStrike">
                <a:solidFill>
                  <a:srgbClr val="f3f2e9"/>
                </a:solidFill>
                <a:latin typeface="Arial"/>
              </a:rPr>
              <a:t>This meant that it was illegal for anyone but Norman royalty and their chosen guests to hunt amongst the lands</a:t>
            </a:r>
            <a:r>
              <a:rPr b="0" lang="en-GB" sz="1600" spc="-1" strike="noStrike">
                <a:solidFill>
                  <a:srgbClr val="000000"/>
                </a:solidFill>
                <a:latin typeface="Arial"/>
              </a:rPr>
              <a:t>.</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f3f2e9"/>
                </a:solidFill>
                <a:latin typeface="Arial"/>
              </a:rPr>
              <a:t>The sandy heath and thickets of Sherwood provided </a:t>
            </a:r>
            <a:r>
              <a:rPr b="0" lang="en-GB" sz="1600" spc="-1" strike="noStrike">
                <a:solidFill>
                  <a:srgbClr val="000000"/>
                </a:solidFill>
                <a:latin typeface="Arial"/>
              </a:rPr>
              <a:t>ideal cover </a:t>
            </a:r>
            <a:r>
              <a:rPr b="0" lang="en-GB" sz="1600" spc="-1" strike="noStrike">
                <a:solidFill>
                  <a:srgbClr val="f3f2e9"/>
                </a:solidFill>
                <a:latin typeface="Arial"/>
              </a:rPr>
              <a:t>for </a:t>
            </a:r>
            <a:r>
              <a:rPr b="0" lang="en-GB" sz="1600" spc="-1" strike="noStrike">
                <a:solidFill>
                  <a:srgbClr val="000000"/>
                </a:solidFill>
                <a:latin typeface="Arial"/>
              </a:rPr>
              <a:t>hunting deer</a:t>
            </a:r>
            <a:r>
              <a:rPr b="0" lang="en-GB" sz="1600" spc="-1" strike="noStrike">
                <a:solidFill>
                  <a:srgbClr val="f3f2e9"/>
                </a:solidFill>
                <a:latin typeface="Arial"/>
              </a:rPr>
              <a:t> and </a:t>
            </a:r>
            <a:r>
              <a:rPr b="0" lang="en-GB" sz="1600" spc="-1" strike="noStrike">
                <a:solidFill>
                  <a:srgbClr val="000000"/>
                </a:solidFill>
                <a:latin typeface="Arial"/>
              </a:rPr>
              <a:t>hunting with falcons. </a:t>
            </a:r>
            <a:r>
              <a:rPr b="0" lang="en-GB" sz="1600" spc="-1" strike="noStrike">
                <a:solidFill>
                  <a:srgbClr val="f3f2e9"/>
                </a:solidFill>
                <a:latin typeface="Arial"/>
              </a:rPr>
              <a:t> They also provided cover for </a:t>
            </a:r>
            <a:r>
              <a:rPr b="0" lang="en-GB" sz="1600" spc="-1" strike="noStrike">
                <a:solidFill>
                  <a:srgbClr val="000000"/>
                </a:solidFill>
                <a:latin typeface="Arial"/>
              </a:rPr>
              <a:t>outcasts and outlaws </a:t>
            </a:r>
            <a:r>
              <a:rPr b="0" lang="en-GB" sz="1600" spc="-1" strike="noStrike">
                <a:solidFill>
                  <a:srgbClr val="f3f2e9"/>
                </a:solidFill>
                <a:latin typeface="Arial"/>
              </a:rPr>
              <a:t>who were not welcome in medieval British society.</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f3f2e9"/>
                </a:solidFill>
                <a:latin typeface="Arial"/>
              </a:rPr>
              <a:t>It was during this time the legend of </a:t>
            </a:r>
            <a:r>
              <a:rPr b="0" lang="en-GB" sz="1600" spc="-1" strike="noStrike">
                <a:solidFill>
                  <a:srgbClr val="000000"/>
                </a:solidFill>
                <a:latin typeface="Arial"/>
              </a:rPr>
              <a:t>Robin Hood</a:t>
            </a:r>
            <a:r>
              <a:rPr b="0" lang="en-GB" sz="1600" spc="-1" strike="noStrike">
                <a:solidFill>
                  <a:srgbClr val="f3f2e9"/>
                </a:solidFill>
                <a:latin typeface="Arial"/>
              </a:rPr>
              <a:t> also emerged</a:t>
            </a:r>
            <a:r>
              <a:rPr b="0" lang="en-GB" sz="1600" spc="-1" strike="noStrike">
                <a:solidFill>
                  <a:srgbClr val="000000"/>
                </a:solidFill>
                <a:latin typeface="Arial"/>
              </a:rPr>
              <a:t>. </a:t>
            </a:r>
            <a:r>
              <a:rPr b="0" lang="en-GB" sz="1600" spc="-1" strike="noStrike">
                <a:solidFill>
                  <a:srgbClr val="f3f2e9"/>
                </a:solidFill>
                <a:latin typeface="Arial"/>
              </a:rPr>
              <a:t>Portrayed as a fearless and heroic </a:t>
            </a:r>
            <a:r>
              <a:rPr b="0" lang="en-GB" sz="1600" spc="-1" strike="noStrike">
                <a:solidFill>
                  <a:srgbClr val="000000"/>
                </a:solidFill>
                <a:latin typeface="Arial"/>
              </a:rPr>
              <a:t>rebel</a:t>
            </a:r>
            <a:r>
              <a:rPr b="0" lang="en-GB" sz="1600" spc="-1" strike="noStrike">
                <a:solidFill>
                  <a:srgbClr val="f3f2e9"/>
                </a:solidFill>
                <a:latin typeface="Arial"/>
              </a:rPr>
              <a:t>, Robin Hood and his band of </a:t>
            </a:r>
            <a:r>
              <a:rPr b="0" lang="en-GB" sz="1600" spc="-1" strike="noStrike">
                <a:solidFill>
                  <a:srgbClr val="000000"/>
                </a:solidFill>
                <a:latin typeface="Arial"/>
              </a:rPr>
              <a:t>Merry Men </a:t>
            </a:r>
            <a:r>
              <a:rPr b="0" lang="en-GB" sz="1600" spc="-1" strike="noStrike">
                <a:solidFill>
                  <a:srgbClr val="f3f2e9"/>
                </a:solidFill>
                <a:latin typeface="Arial"/>
              </a:rPr>
              <a:t>were said to have </a:t>
            </a:r>
            <a:r>
              <a:rPr b="0" lang="en-GB" sz="1600" spc="-1" strike="noStrike">
                <a:solidFill>
                  <a:srgbClr val="000000"/>
                </a:solidFill>
                <a:latin typeface="Arial"/>
              </a:rPr>
              <a:t>stolen </a:t>
            </a:r>
            <a:r>
              <a:rPr b="0" lang="en-GB" sz="1600" spc="-1" strike="noStrike">
                <a:solidFill>
                  <a:srgbClr val="f3f2e9"/>
                </a:solidFill>
                <a:latin typeface="Arial"/>
              </a:rPr>
              <a:t>from the </a:t>
            </a:r>
            <a:r>
              <a:rPr b="0" lang="en-GB" sz="1600" spc="-1" strike="noStrike">
                <a:solidFill>
                  <a:srgbClr val="000000"/>
                </a:solidFill>
                <a:latin typeface="Arial"/>
              </a:rPr>
              <a:t>rich </a:t>
            </a:r>
            <a:r>
              <a:rPr b="0" lang="en-GB" sz="1600" spc="-1" strike="noStrike">
                <a:solidFill>
                  <a:srgbClr val="f3f2e9"/>
                </a:solidFill>
                <a:latin typeface="Arial"/>
              </a:rPr>
              <a:t>to </a:t>
            </a:r>
            <a:r>
              <a:rPr b="0" lang="en-GB" sz="1600" spc="-1" strike="noStrike">
                <a:solidFill>
                  <a:srgbClr val="000000"/>
                </a:solidFill>
                <a:latin typeface="Arial"/>
              </a:rPr>
              <a:t>feed </a:t>
            </a:r>
            <a:r>
              <a:rPr b="0" lang="en-GB" sz="1600" spc="-1" strike="noStrike">
                <a:solidFill>
                  <a:srgbClr val="f3f2e9"/>
                </a:solidFill>
                <a:latin typeface="Arial"/>
              </a:rPr>
              <a:t>the </a:t>
            </a:r>
            <a:r>
              <a:rPr b="0" lang="en-GB" sz="1600" spc="-1" strike="noStrike">
                <a:solidFill>
                  <a:srgbClr val="000000"/>
                </a:solidFill>
                <a:latin typeface="Arial"/>
              </a:rPr>
              <a:t>poor. </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f3f2e9"/>
                </a:solidFill>
                <a:latin typeface="Arial"/>
              </a:rPr>
              <a:t>The link to royalty continued as parts of the forest eventually came under the ownership of </a:t>
            </a:r>
            <a:r>
              <a:rPr b="0" lang="en-GB" sz="1600" spc="-1" strike="noStrike">
                <a:solidFill>
                  <a:srgbClr val="000000"/>
                </a:solidFill>
                <a:latin typeface="Arial"/>
              </a:rPr>
              <a:t>four noble families</a:t>
            </a:r>
            <a:r>
              <a:rPr b="0" lang="en-GB" sz="1600" spc="-1" strike="noStrike">
                <a:solidFill>
                  <a:srgbClr val="f3f2e9"/>
                </a:solidFill>
                <a:latin typeface="Arial"/>
              </a:rPr>
              <a:t> – and became known as </a:t>
            </a:r>
            <a:r>
              <a:rPr b="0" lang="en-GB" sz="1600" spc="-1" strike="noStrike">
                <a:solidFill>
                  <a:srgbClr val="000000"/>
                </a:solidFill>
                <a:latin typeface="Arial"/>
              </a:rPr>
              <a:t>‘The Dukeries’.</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f3f2e9"/>
                </a:solidFill>
                <a:latin typeface="Arial"/>
              </a:rPr>
              <a:t>Today Sherwood Forest is much </a:t>
            </a:r>
            <a:r>
              <a:rPr b="0" lang="en-GB" sz="1600" spc="-1" strike="noStrike">
                <a:solidFill>
                  <a:srgbClr val="000000"/>
                </a:solidFill>
                <a:latin typeface="Arial"/>
              </a:rPr>
              <a:t>reduced in size </a:t>
            </a:r>
            <a:r>
              <a:rPr b="0" lang="en-GB" sz="1600" spc="-1" strike="noStrike">
                <a:solidFill>
                  <a:srgbClr val="f3f2e9"/>
                </a:solidFill>
                <a:latin typeface="Arial"/>
              </a:rPr>
              <a:t>due</a:t>
            </a:r>
            <a:r>
              <a:rPr b="0" lang="en-GB" sz="1600" spc="-1" strike="noStrike">
                <a:solidFill>
                  <a:srgbClr val="000000"/>
                </a:solidFill>
                <a:latin typeface="Arial"/>
              </a:rPr>
              <a:t> </a:t>
            </a:r>
            <a:r>
              <a:rPr b="0" lang="en-GB" sz="1600" spc="-1" strike="noStrike">
                <a:solidFill>
                  <a:srgbClr val="f3f2e9"/>
                </a:solidFill>
                <a:latin typeface="Arial"/>
              </a:rPr>
              <a:t>to years of </a:t>
            </a:r>
            <a:r>
              <a:rPr b="0" lang="en-GB" sz="1600" spc="-1" strike="noStrike">
                <a:solidFill>
                  <a:srgbClr val="000000"/>
                </a:solidFill>
                <a:latin typeface="Arial"/>
              </a:rPr>
              <a:t>exploitation. </a:t>
            </a:r>
            <a:r>
              <a:rPr b="0" lang="en-GB" sz="1600" spc="-1" strike="noStrike">
                <a:solidFill>
                  <a:srgbClr val="f3f2e9"/>
                </a:solidFill>
                <a:latin typeface="Arial"/>
              </a:rPr>
              <a:t>However, it has now been designated a </a:t>
            </a:r>
            <a:r>
              <a:rPr b="0" lang="en-GB" sz="1600" spc="-1" strike="noStrike">
                <a:solidFill>
                  <a:srgbClr val="000000"/>
                </a:solidFill>
                <a:latin typeface="Arial"/>
              </a:rPr>
              <a:t>nature reserve </a:t>
            </a:r>
            <a:r>
              <a:rPr b="0" lang="en-GB" sz="1600" spc="-1" strike="noStrike">
                <a:solidFill>
                  <a:srgbClr val="f3f2e9"/>
                </a:solidFill>
                <a:latin typeface="Arial"/>
              </a:rPr>
              <a:t>and attracts over </a:t>
            </a:r>
            <a:r>
              <a:rPr b="0" lang="en-GB" sz="1600" spc="-1" strike="noStrike">
                <a:solidFill>
                  <a:srgbClr val="000000"/>
                </a:solidFill>
                <a:latin typeface="Arial"/>
              </a:rPr>
              <a:t>a million visitors </a:t>
            </a:r>
            <a:r>
              <a:rPr b="0" lang="en-GB" sz="1600" spc="-1" strike="noStrike">
                <a:solidFill>
                  <a:srgbClr val="f3f2e9"/>
                </a:solidFill>
                <a:latin typeface="Arial"/>
              </a:rPr>
              <a:t>each year. One of the biggest attractions is the </a:t>
            </a:r>
            <a:r>
              <a:rPr b="0" lang="en-GB" sz="1600" spc="-1" strike="noStrike">
                <a:solidFill>
                  <a:srgbClr val="000000"/>
                </a:solidFill>
                <a:latin typeface="Arial"/>
              </a:rPr>
              <a:t>‘Major Oak’ </a:t>
            </a:r>
            <a:r>
              <a:rPr b="0" lang="en-GB" sz="1600" spc="-1" strike="noStrike">
                <a:solidFill>
                  <a:srgbClr val="f3f2e9"/>
                </a:solidFill>
                <a:latin typeface="Arial"/>
              </a:rPr>
              <a:t>which is believed to be between</a:t>
            </a:r>
            <a:r>
              <a:rPr b="0" lang="en-GB" sz="1600" spc="-1" strike="noStrike">
                <a:solidFill>
                  <a:srgbClr val="000000"/>
                </a:solidFill>
                <a:latin typeface="Arial"/>
              </a:rPr>
              <a:t> 800 – 1150 years old.</a:t>
            </a:r>
            <a:endParaRPr b="0" lang="en-GB" sz="1600" spc="-1" strike="noStrike">
              <a:latin typeface="Arial"/>
            </a:endParaRPr>
          </a:p>
        </p:txBody>
      </p:sp>
      <p:pic>
        <p:nvPicPr>
          <p:cNvPr id="106" name="Picture 2" descr=""/>
          <p:cNvPicPr/>
          <p:nvPr/>
        </p:nvPicPr>
        <p:blipFill>
          <a:blip r:embed="rId1"/>
          <a:stretch/>
        </p:blipFill>
        <p:spPr>
          <a:xfrm>
            <a:off x="7154280" y="393840"/>
            <a:ext cx="2669400" cy="1726560"/>
          </a:xfrm>
          <a:prstGeom prst="rect">
            <a:avLst/>
          </a:prstGeom>
          <a:ln w="9360">
            <a:solidFill>
              <a:schemeClr val="tx1"/>
            </a:solidFill>
            <a:miter/>
          </a:ln>
        </p:spPr>
      </p:pic>
      <p:pic>
        <p:nvPicPr>
          <p:cNvPr id="107" name="Picture 3" descr=""/>
          <p:cNvPicPr/>
          <p:nvPr/>
        </p:nvPicPr>
        <p:blipFill>
          <a:blip r:embed="rId2"/>
          <a:stretch/>
        </p:blipFill>
        <p:spPr>
          <a:xfrm>
            <a:off x="7154280" y="2238480"/>
            <a:ext cx="2640600" cy="2202840"/>
          </a:xfrm>
          <a:prstGeom prst="rect">
            <a:avLst/>
          </a:prstGeom>
          <a:ln w="9360">
            <a:solidFill>
              <a:schemeClr val="tx1"/>
            </a:solidFill>
            <a:miter/>
          </a:ln>
        </p:spPr>
      </p:pic>
      <p:pic>
        <p:nvPicPr>
          <p:cNvPr id="108" name="Picture 4" descr=""/>
          <p:cNvPicPr/>
          <p:nvPr/>
        </p:nvPicPr>
        <p:blipFill>
          <a:blip r:embed="rId3"/>
          <a:stretch/>
        </p:blipFill>
        <p:spPr>
          <a:xfrm>
            <a:off x="7948080" y="4292640"/>
            <a:ext cx="2012760" cy="1220760"/>
          </a:xfrm>
          <a:prstGeom prst="rect">
            <a:avLst/>
          </a:prstGeom>
          <a:ln w="9360">
            <a:solidFill>
              <a:schemeClr val="tx1"/>
            </a:solidFill>
            <a:miter/>
          </a:ln>
        </p:spPr>
      </p:pic>
    </p:spTree>
  </p:cSld>
  <p:transition spd="slow">
    <p:fade thruBlk="true"/>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3f2e9"/>
        </a:solidFill>
      </p:bgPr>
    </p:bg>
    <p:spTree>
      <p:nvGrpSpPr>
        <p:cNvPr id="1" name=""/>
        <p:cNvGrpSpPr/>
        <p:nvPr/>
      </p:nvGrpSpPr>
      <p:grpSpPr>
        <a:xfrm>
          <a:off x="0" y="0"/>
          <a:ext cx="0" cy="0"/>
          <a:chOff x="0" y="0"/>
          <a:chExt cx="0" cy="0"/>
        </a:xfrm>
      </p:grpSpPr>
      <p:sp>
        <p:nvSpPr>
          <p:cNvPr id="109" name="CustomShape 1"/>
          <p:cNvSpPr/>
          <p:nvPr/>
        </p:nvSpPr>
        <p:spPr>
          <a:xfrm>
            <a:off x="277200" y="309960"/>
            <a:ext cx="6588000" cy="5930280"/>
          </a:xfrm>
          <a:prstGeom prst="rect">
            <a:avLst/>
          </a:prstGeom>
          <a:noFill/>
          <a:ln>
            <a:noFill/>
          </a:ln>
        </p:spPr>
        <p:style>
          <a:lnRef idx="0"/>
          <a:fillRef idx="0"/>
          <a:effectRef idx="0"/>
          <a:fontRef idx="minor"/>
        </p:style>
        <p:txBody>
          <a:bodyPr lIns="90000" rIns="90000" tIns="45000" bIns="45000"/>
          <a:p>
            <a:pPr algn="just">
              <a:lnSpc>
                <a:spcPct val="100000"/>
              </a:lnSpc>
            </a:pPr>
            <a:r>
              <a:rPr b="0" lang="en-GB" sz="1600" spc="-1" strike="noStrike">
                <a:solidFill>
                  <a:srgbClr val="000000"/>
                </a:solidFill>
                <a:latin typeface="Arial"/>
              </a:rPr>
              <a:t>Once an area of dense woodland and heathland stretching over 30 miles from Nottingham to Worksop, Sherwood Forest was established as a royal hunting reserve in the 10th Century. This meant that it was illegal for anyone but Norman royalty and their chosen guests to hunt amongst the lands.</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The sandy heath and thickets of Sherwood provided ideal cover for hunting deer and hunting with falcons.  They also provided cover for outcasts and outlaws who were not welcome in medieval British society.</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It was during this time the legend of Robin Hood also emerged. Portrayed as a fearless and heroic rebel, Robin Hood and his band of Merry Men were said to have stolen from the rich to feed the poor. </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The link to royalty continued as parts of the forest eventually came under the ownership of four noble families – and became known as ‘The Dukeries’.</a:t>
            </a:r>
            <a:endParaRPr b="0" lang="en-GB" sz="1600" spc="-1" strike="noStrike">
              <a:latin typeface="Arial"/>
            </a:endParaRPr>
          </a:p>
          <a:p>
            <a:pPr algn="just">
              <a:lnSpc>
                <a:spcPct val="100000"/>
              </a:lnSpc>
            </a:pPr>
            <a:endParaRPr b="0" lang="en-GB" sz="1600" spc="-1" strike="noStrike">
              <a:latin typeface="Arial"/>
            </a:endParaRPr>
          </a:p>
          <a:p>
            <a:pPr algn="just">
              <a:lnSpc>
                <a:spcPct val="100000"/>
              </a:lnSpc>
            </a:pPr>
            <a:r>
              <a:rPr b="0" lang="en-GB" sz="1600" spc="-1" strike="noStrike">
                <a:solidFill>
                  <a:srgbClr val="000000"/>
                </a:solidFill>
                <a:latin typeface="Arial"/>
              </a:rPr>
              <a:t>Today Sherwood Forest is much reduced in size due to years of exploitation. However, it has now been designated a nature reserve and attracts over a million visitors each year. One of the biggest attractions is the ‘Major Oak’ which is believed to be between 800 – 1150 years old.</a:t>
            </a:r>
            <a:endParaRPr b="0" lang="en-GB" sz="1600" spc="-1" strike="noStrike">
              <a:latin typeface="Arial"/>
            </a:endParaRPr>
          </a:p>
        </p:txBody>
      </p:sp>
      <p:pic>
        <p:nvPicPr>
          <p:cNvPr id="110" name="Picture 2" descr=""/>
          <p:cNvPicPr/>
          <p:nvPr/>
        </p:nvPicPr>
        <p:blipFill>
          <a:blip r:embed="rId1"/>
          <a:stretch/>
        </p:blipFill>
        <p:spPr>
          <a:xfrm>
            <a:off x="7154280" y="393840"/>
            <a:ext cx="2669400" cy="1726560"/>
          </a:xfrm>
          <a:prstGeom prst="rect">
            <a:avLst/>
          </a:prstGeom>
          <a:ln w="9360">
            <a:solidFill>
              <a:schemeClr val="tx1"/>
            </a:solidFill>
            <a:miter/>
          </a:ln>
        </p:spPr>
      </p:pic>
      <p:pic>
        <p:nvPicPr>
          <p:cNvPr id="111" name="Picture 3" descr=""/>
          <p:cNvPicPr/>
          <p:nvPr/>
        </p:nvPicPr>
        <p:blipFill>
          <a:blip r:embed="rId2"/>
          <a:stretch/>
        </p:blipFill>
        <p:spPr>
          <a:xfrm>
            <a:off x="7154280" y="2238480"/>
            <a:ext cx="2640600" cy="2202840"/>
          </a:xfrm>
          <a:prstGeom prst="rect">
            <a:avLst/>
          </a:prstGeom>
          <a:ln w="9360">
            <a:solidFill>
              <a:schemeClr val="tx1"/>
            </a:solidFill>
            <a:miter/>
          </a:ln>
        </p:spPr>
      </p:pic>
      <p:pic>
        <p:nvPicPr>
          <p:cNvPr id="112" name="Picture 4" descr=""/>
          <p:cNvPicPr/>
          <p:nvPr/>
        </p:nvPicPr>
        <p:blipFill>
          <a:blip r:embed="rId3"/>
          <a:stretch/>
        </p:blipFill>
        <p:spPr>
          <a:xfrm>
            <a:off x="7948080" y="4292640"/>
            <a:ext cx="2012760" cy="1220760"/>
          </a:xfrm>
          <a:prstGeom prst="rect">
            <a:avLst/>
          </a:prstGeom>
          <a:ln w="9360">
            <a:solidFill>
              <a:schemeClr val="tx1"/>
            </a:solidFill>
            <a:miter/>
          </a:ln>
        </p:spPr>
      </p:pic>
    </p:spTree>
  </p:cSld>
  <p:transition spd="slow">
    <p:fade thruBlk="true"/>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2975760" y="191160"/>
            <a:ext cx="6905520" cy="6029640"/>
          </a:xfrm>
          <a:prstGeom prst="rect">
            <a:avLst/>
          </a:prstGeom>
          <a:noFill/>
          <a:ln>
            <a:noFill/>
          </a:ln>
        </p:spPr>
        <p:style>
          <a:lnRef idx="0"/>
          <a:fillRef idx="0"/>
          <a:effectRef idx="0"/>
          <a:fontRef idx="minor"/>
        </p:style>
        <p:txBody>
          <a:bodyPr lIns="90000" rIns="90000" tIns="45000" bIns="45000"/>
          <a:p>
            <a:pPr algn="just">
              <a:lnSpc>
                <a:spcPct val="100000"/>
              </a:lnSpc>
            </a:pPr>
            <a:r>
              <a:rPr b="0" lang="en-GB" sz="1300" spc="-1" strike="noStrike">
                <a:solidFill>
                  <a:srgbClr val="000000"/>
                </a:solidFill>
                <a:latin typeface="arial"/>
              </a:rPr>
              <a:t>The attacker was said to be tall and thin, with pointed ears and fiery eyes, and covered in a long cloak. He tore at his victims' clothes and ripped their flesh with hands that felt like iron. When he escaped, he did not run; he leaped away. Those who saw his feet swore he had springs in his boot heels.</a:t>
            </a:r>
            <a:endParaRPr b="0" lang="en-GB" sz="1300" spc="-1" strike="noStrike">
              <a:latin typeface="Arial"/>
            </a:endParaRPr>
          </a:p>
          <a:p>
            <a:pPr algn="just">
              <a:lnSpc>
                <a:spcPct val="100000"/>
              </a:lnSpc>
            </a:pPr>
            <a:endParaRPr b="0" lang="en-GB" sz="1300" spc="-1" strike="noStrike">
              <a:latin typeface="Arial"/>
            </a:endParaRPr>
          </a:p>
          <a:p>
            <a:pPr algn="just">
              <a:lnSpc>
                <a:spcPct val="100000"/>
              </a:lnSpc>
            </a:pPr>
            <a:r>
              <a:rPr b="0" lang="en-GB" sz="1300" spc="-1" strike="noStrike">
                <a:solidFill>
                  <a:srgbClr val="000000"/>
                </a:solidFill>
                <a:latin typeface="arial"/>
              </a:rPr>
              <a:t>At first, the authorities had a hard time believing what victims were telling them. But by January 1838 so many Londoners had seen the figure that the Lord Mayor formed a special team to capture "Spring Heeled Jack.“</a:t>
            </a:r>
            <a:endParaRPr b="0" lang="en-GB" sz="1300" spc="-1" strike="noStrike">
              <a:latin typeface="Arial"/>
            </a:endParaRPr>
          </a:p>
          <a:p>
            <a:pPr algn="just">
              <a:lnSpc>
                <a:spcPct val="100000"/>
              </a:lnSpc>
            </a:pPr>
            <a:endParaRPr b="0" lang="en-GB" sz="1300" spc="-1" strike="noStrike">
              <a:latin typeface="Arial"/>
            </a:endParaRPr>
          </a:p>
          <a:p>
            <a:pPr algn="just">
              <a:lnSpc>
                <a:spcPct val="100000"/>
              </a:lnSpc>
            </a:pPr>
            <a:r>
              <a:rPr b="0" lang="en-GB" sz="1300" spc="-1" strike="noStrike">
                <a:solidFill>
                  <a:srgbClr val="000000"/>
                </a:solidFill>
                <a:latin typeface="arial"/>
              </a:rPr>
              <a:t>In one especially notorious incident, he tried to snatch 18-year-old Jane Alsop right out of her own house. According to the London Times (February 22, 1838), he "presented a most hideous and frightful appearance, and vomited forth a quantity of blue and white flame from his mouth, and his eyes resembled red balls of fire” The young woman was saved by family members.</a:t>
            </a:r>
            <a:endParaRPr b="0" lang="en-GB" sz="1300" spc="-1" strike="noStrike">
              <a:latin typeface="Arial"/>
            </a:endParaRPr>
          </a:p>
          <a:p>
            <a:pPr algn="just">
              <a:lnSpc>
                <a:spcPct val="100000"/>
              </a:lnSpc>
            </a:pPr>
            <a:endParaRPr b="0" lang="en-GB" sz="1300" spc="-1" strike="noStrike">
              <a:latin typeface="Arial"/>
            </a:endParaRPr>
          </a:p>
          <a:p>
            <a:pPr algn="just">
              <a:lnSpc>
                <a:spcPct val="100000"/>
              </a:lnSpc>
            </a:pPr>
            <a:r>
              <a:rPr b="0" lang="en-GB" sz="1300" spc="-1" strike="noStrike">
                <a:solidFill>
                  <a:srgbClr val="000000"/>
                </a:solidFill>
                <a:latin typeface="arial"/>
              </a:rPr>
              <a:t>One day in 1845, in full view of frightened onlookers, Jack was reported to have thrown a woman, rumoured to be a prostitute, from a bridge; she drowned in the open sewer below. Sightings of a comparable figure were recorded elsewhere in England in 1877. In 1904 more than 100 residents of Everton in Liverpool saw a man in a flowing cloak and black boots making great leaps over streets and rooftops.</a:t>
            </a:r>
            <a:endParaRPr b="0" lang="en-GB" sz="1300" spc="-1" strike="noStrike">
              <a:latin typeface="Arial"/>
            </a:endParaRPr>
          </a:p>
          <a:p>
            <a:pPr algn="just">
              <a:lnSpc>
                <a:spcPct val="100000"/>
              </a:lnSpc>
            </a:pPr>
            <a:endParaRPr b="0" lang="en-GB" sz="1300" spc="-1" strike="noStrike">
              <a:latin typeface="Arial"/>
            </a:endParaRPr>
          </a:p>
          <a:p>
            <a:pPr algn="just">
              <a:lnSpc>
                <a:spcPct val="100000"/>
              </a:lnSpc>
            </a:pPr>
            <a:r>
              <a:rPr b="0" lang="en-GB" sz="1300" spc="-1" strike="noStrike">
                <a:solidFill>
                  <a:srgbClr val="000000"/>
                </a:solidFill>
                <a:latin typeface="arial"/>
              </a:rPr>
              <a:t>Who -- or what -- was Spring-heel Jack? Some suspected that he was a rowdy nobleman, Henry, Marquis of Waterford, who died in 1859. Doubters countered that Jack-like leaps are physically impossible. During World War II German paratroopers who put springs in their boot heels got broken ankles for their efforts. </a:t>
            </a:r>
            <a:endParaRPr b="0" lang="en-GB" sz="1300" spc="-1" strike="noStrike">
              <a:latin typeface="Arial"/>
            </a:endParaRPr>
          </a:p>
          <a:p>
            <a:pPr algn="just">
              <a:lnSpc>
                <a:spcPct val="100000"/>
              </a:lnSpc>
            </a:pPr>
            <a:endParaRPr b="0" lang="en-GB" sz="1300" spc="-1" strike="noStrike">
              <a:latin typeface="Arial"/>
            </a:endParaRPr>
          </a:p>
          <a:p>
            <a:pPr algn="just">
              <a:lnSpc>
                <a:spcPct val="100000"/>
              </a:lnSpc>
            </a:pPr>
            <a:r>
              <a:rPr b="0" lang="en-GB" sz="1300" spc="-1" strike="noStrike">
                <a:solidFill>
                  <a:srgbClr val="000000"/>
                </a:solidFill>
                <a:latin typeface="arial"/>
              </a:rPr>
              <a:t>In July 1953, three Houston residents reported seeing a tall, bounding figure "wearing a black cape, skintight pants, and quarter-length boots." For a few minutes he remained visible in the pecan tree into which he had jumped. He disappeared shortly before a rocket-shaped UF­O shot upward from across the street.</a:t>
            </a:r>
            <a:endParaRPr b="0" lang="en-GB" sz="1300" spc="-1" strike="noStrike">
              <a:latin typeface="Arial"/>
            </a:endParaRPr>
          </a:p>
        </p:txBody>
      </p:sp>
      <p:pic>
        <p:nvPicPr>
          <p:cNvPr id="114" name="Picture 2" descr=""/>
          <p:cNvPicPr/>
          <p:nvPr/>
        </p:nvPicPr>
        <p:blipFill>
          <a:blip r:embed="rId1"/>
          <a:stretch/>
        </p:blipFill>
        <p:spPr>
          <a:xfrm>
            <a:off x="198000" y="691560"/>
            <a:ext cx="2624760" cy="2283480"/>
          </a:xfrm>
          <a:prstGeom prst="rect">
            <a:avLst/>
          </a:prstGeom>
          <a:ln>
            <a:noFill/>
          </a:ln>
        </p:spPr>
      </p:pic>
      <p:pic>
        <p:nvPicPr>
          <p:cNvPr id="115" name="Picture 3" descr=""/>
          <p:cNvPicPr/>
          <p:nvPr/>
        </p:nvPicPr>
        <p:blipFill>
          <a:blip r:embed="rId2"/>
          <a:stretch/>
        </p:blipFill>
        <p:spPr>
          <a:xfrm>
            <a:off x="198000" y="3013560"/>
            <a:ext cx="2624760" cy="2425680"/>
          </a:xfrm>
          <a:prstGeom prst="rect">
            <a:avLst/>
          </a:prstGeom>
          <a:ln>
            <a:noFill/>
          </a:ln>
        </p:spPr>
      </p:pic>
      <p:sp>
        <p:nvSpPr>
          <p:cNvPr id="116" name="CustomShape 2"/>
          <p:cNvSpPr/>
          <p:nvPr/>
        </p:nvSpPr>
        <p:spPr>
          <a:xfrm>
            <a:off x="294480" y="96480"/>
            <a:ext cx="2363760" cy="472320"/>
          </a:xfrm>
          <a:prstGeom prst="rect">
            <a:avLst/>
          </a:prstGeom>
          <a:noFill/>
          <a:ln>
            <a:solidFill>
              <a:srgbClr val="7030a0"/>
            </a:solidFill>
          </a:ln>
        </p:spPr>
        <p:style>
          <a:lnRef idx="0"/>
          <a:fillRef idx="0"/>
          <a:effectRef idx="0"/>
          <a:fontRef idx="minor"/>
        </p:style>
        <p:txBody>
          <a:bodyPr anchor="ctr">
            <a:normAutofit/>
          </a:bodyPr>
          <a:p>
            <a:pPr algn="ctr">
              <a:lnSpc>
                <a:spcPct val="100000"/>
              </a:lnSpc>
            </a:pPr>
            <a:r>
              <a:rPr b="0" i="1" lang="en-GB" sz="1800" spc="-1" strike="noStrike">
                <a:solidFill>
                  <a:srgbClr val="000000"/>
                </a:solidFill>
                <a:latin typeface="Calibri"/>
              </a:rPr>
              <a:t>1 Minute Skimming Challenge</a:t>
            </a:r>
            <a:endParaRPr b="0" lang="en-GB" sz="1800" spc="-1" strike="noStrike">
              <a:latin typeface="Arial"/>
            </a:endParaRPr>
          </a:p>
        </p:txBody>
      </p:sp>
    </p:spTree>
  </p:cSld>
  <p:transition spd="slow">
    <p:fade thruBlk="true"/>
  </p:transition>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42">
                                  <p:stCondLst>
                                    <p:cond delay="1000"/>
                                  </p:stCondLst>
                                  <p:childTnLst>
                                    <p:set>
                                      <p:cBhvr>
                                        <p:cTn id="18" dur="1" fill="hold">
                                          <p:stCondLst>
                                            <p:cond delay="0"/>
                                          </p:stCondLst>
                                        </p:cTn>
                                        <p:tgtEl>
                                          <p:spTgt spid="113"/>
                                        </p:tgtEl>
                                        <p:attrNameLst>
                                          <p:attrName>style.visibility</p:attrName>
                                        </p:attrNameLst>
                                      </p:cBhvr>
                                      <p:to>
                                        <p:strVal val="visible"/>
                                      </p:to>
                                    </p:set>
                                    <p:animEffect filter="fade" transition="in">
                                      <p:cBhvr additive="repl">
                                        <p:cTn id="19" dur="1000"/>
                                        <p:tgtEl>
                                          <p:spTgt spid="113"/>
                                        </p:tgtEl>
                                      </p:cBhvr>
                                    </p:animEffect>
                                    <p:anim calcmode="lin" valueType="num">
                                      <p:cBhvr additive="repl">
                                        <p:cTn id="20" dur="1000" fill="hold"/>
                                        <p:tgtEl>
                                          <p:spTgt spid="113"/>
                                        </p:tgtEl>
                                        <p:attrNameLst>
                                          <p:attrName>ppt_x</p:attrName>
                                        </p:attrNameLst>
                                      </p:cBhvr>
                                      <p:tavLst>
                                        <p:tav tm="0">
                                          <p:val>
                                            <p:strVal val="#ppt_x"/>
                                          </p:val>
                                        </p:tav>
                                        <p:tav tm="100000">
                                          <p:val>
                                            <p:strVal val="#ppt_x"/>
                                          </p:val>
                                        </p:tav>
                                      </p:tavLst>
                                    </p:anim>
                                    <p:anim calcmode="lin" valueType="num">
                                      <p:cBhvr additive="repl">
                                        <p:cTn id="21" dur="1000" fill="hold"/>
                                        <p:tgtEl>
                                          <p:spTgt spid="113"/>
                                        </p:tgtEl>
                                        <p:attrNameLst>
                                          <p:attrName>ppt_y</p:attrName>
                                        </p:attrNameLst>
                                      </p:cBhvr>
                                      <p:tavLst>
                                        <p:tav tm="0">
                                          <p:val>
                                            <p:strVal val="#ppt_y+.1"/>
                                          </p:val>
                                        </p:tav>
                                        <p:tav tm="100000">
                                          <p:val>
                                            <p:strVal val="#ppt_y"/>
                                          </p:val>
                                        </p:tav>
                                      </p:tavLst>
                                    </p:anim>
                                  </p:childTnLst>
                                </p:cTn>
                              </p:par>
                              <p:par>
                                <p:cTn id="22" nodeType="withEffect" fill="hold" presetClass="entr" presetID="6" presetSubtype="16">
                                  <p:stCondLst>
                                    <p:cond delay="750"/>
                                  </p:stCondLst>
                                  <p:childTnLst>
                                    <p:set>
                                      <p:cBhvr>
                                        <p:cTn id="23" dur="1" fill="hold">
                                          <p:stCondLst>
                                            <p:cond delay="0"/>
                                          </p:stCondLst>
                                        </p:cTn>
                                        <p:tgtEl>
                                          <p:spTgt spid="114"/>
                                        </p:tgtEl>
                                        <p:attrNameLst>
                                          <p:attrName>style.visibility</p:attrName>
                                        </p:attrNameLst>
                                      </p:cBhvr>
                                      <p:to>
                                        <p:strVal val="visible"/>
                                      </p:to>
                                    </p:set>
                                    <p:animEffect filter="circle(in)" transition="in">
                                      <p:cBhvr additive="repl">
                                        <p:cTn id="24" dur="2000"/>
                                        <p:tgtEl>
                                          <p:spTgt spid="114"/>
                                        </p:tgtEl>
                                      </p:cBhvr>
                                    </p:animEffect>
                                  </p:childTnLst>
                                </p:cTn>
                              </p:par>
                              <p:par>
                                <p:cTn id="25" nodeType="withEffect" fill="hold" presetClass="entr" presetID="6" presetSubtype="16">
                                  <p:stCondLst>
                                    <p:cond delay="750"/>
                                  </p:stCondLst>
                                  <p:childTnLst>
                                    <p:set>
                                      <p:cBhvr>
                                        <p:cTn id="26" dur="1" fill="hold">
                                          <p:stCondLst>
                                            <p:cond delay="0"/>
                                          </p:stCondLst>
                                        </p:cTn>
                                        <p:tgtEl>
                                          <p:spTgt spid="115"/>
                                        </p:tgtEl>
                                        <p:attrNameLst>
                                          <p:attrName>style.visibility</p:attrName>
                                        </p:attrNameLst>
                                      </p:cBhvr>
                                      <p:to>
                                        <p:strVal val="visible"/>
                                      </p:to>
                                    </p:set>
                                    <p:animEffect filter="circle(in)" transition="in">
                                      <p:cBhvr additive="repl">
                                        <p:cTn id="27" dur="2000"/>
                                        <p:tgtEl>
                                          <p:spTgt spid="1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6786000" y="104040"/>
            <a:ext cx="2840040" cy="472320"/>
          </a:xfrm>
          <a:prstGeom prst="rect">
            <a:avLst/>
          </a:prstGeom>
          <a:noFill/>
          <a:ln>
            <a:solidFill>
              <a:srgbClr val="7030a0"/>
            </a:solidFill>
          </a:ln>
        </p:spPr>
        <p:style>
          <a:lnRef idx="0"/>
          <a:fillRef idx="0"/>
          <a:effectRef idx="0"/>
          <a:fontRef idx="minor"/>
        </p:style>
        <p:txBody>
          <a:bodyPr anchor="ctr">
            <a:normAutofit/>
          </a:bodyPr>
          <a:p>
            <a:pPr algn="ctr">
              <a:lnSpc>
                <a:spcPct val="100000"/>
              </a:lnSpc>
            </a:pPr>
            <a:r>
              <a:rPr b="0" i="1" lang="en-GB" sz="1800" spc="-1" strike="noStrike">
                <a:solidFill>
                  <a:srgbClr val="000000"/>
                </a:solidFill>
                <a:latin typeface="Calibri"/>
              </a:rPr>
              <a:t>Skimming for Meaning Challenge</a:t>
            </a:r>
            <a:endParaRPr b="0" lang="en-GB" sz="1800" spc="-1" strike="noStrike">
              <a:latin typeface="Arial"/>
            </a:endParaRPr>
          </a:p>
        </p:txBody>
      </p:sp>
      <p:sp>
        <p:nvSpPr>
          <p:cNvPr id="118" name="CustomShape 2"/>
          <p:cNvSpPr/>
          <p:nvPr/>
        </p:nvSpPr>
        <p:spPr>
          <a:xfrm>
            <a:off x="5070240" y="1542600"/>
            <a:ext cx="4890600" cy="4654440"/>
          </a:xfrm>
          <a:prstGeom prst="rect">
            <a:avLst/>
          </a:prstGeom>
          <a:noFill/>
          <a:ln>
            <a:noFill/>
          </a:ln>
        </p:spPr>
        <p:style>
          <a:lnRef idx="0"/>
          <a:fillRef idx="0"/>
          <a:effectRef idx="0"/>
          <a:fontRef idx="minor"/>
        </p:style>
        <p:txBody>
          <a:bodyPr lIns="90000" rIns="90000" tIns="45000" bIns="45000"/>
          <a:p>
            <a:pPr>
              <a:lnSpc>
                <a:spcPct val="100000"/>
              </a:lnSpc>
            </a:pPr>
            <a:br/>
            <a:r>
              <a:rPr b="0" lang="en-GB" sz="1500" spc="-1" strike="noStrike">
                <a:solidFill>
                  <a:srgbClr val="000000"/>
                </a:solidFill>
                <a:latin typeface="Comic Sans MS"/>
              </a:rPr>
              <a:t>And, as in uffish thought he stood,</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The Jabberwock, with eyes of flame,</a:t>
            </a:r>
            <a:endParaRPr b="0" lang="en-GB" sz="1500" spc="-1" strike="noStrike">
              <a:latin typeface="Arial"/>
            </a:endParaRPr>
          </a:p>
          <a:p>
            <a:pPr>
              <a:lnSpc>
                <a:spcPct val="100000"/>
              </a:lnSpc>
            </a:pPr>
            <a:r>
              <a:rPr b="0" lang="en-GB" sz="1500" spc="-1" strike="noStrike">
                <a:solidFill>
                  <a:srgbClr val="000000"/>
                </a:solidFill>
                <a:latin typeface="Comic Sans MS"/>
              </a:rPr>
              <a:t>Came whiffling through the tulgey wood,</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And burbled as it came!</a:t>
            </a:r>
            <a:endParaRPr b="0" lang="en-GB" sz="1500" spc="-1" strike="noStrike">
              <a:latin typeface="Arial"/>
            </a:endParaRPr>
          </a:p>
          <a:p>
            <a:pPr>
              <a:lnSpc>
                <a:spcPct val="100000"/>
              </a:lnSpc>
            </a:pPr>
            <a:br/>
            <a:r>
              <a:rPr b="0" lang="en-GB" sz="1500" spc="-1" strike="noStrike">
                <a:solidFill>
                  <a:srgbClr val="000000"/>
                </a:solidFill>
                <a:latin typeface="Comic Sans MS"/>
              </a:rPr>
              <a:t>One, two! One, two! And through and through</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The vorpal blade went snicker-snack!</a:t>
            </a:r>
            <a:endParaRPr b="0" lang="en-GB" sz="1500" spc="-1" strike="noStrike">
              <a:latin typeface="Arial"/>
            </a:endParaRPr>
          </a:p>
          <a:p>
            <a:pPr>
              <a:lnSpc>
                <a:spcPct val="100000"/>
              </a:lnSpc>
            </a:pPr>
            <a:r>
              <a:rPr b="0" lang="en-GB" sz="1500" spc="-1" strike="noStrike">
                <a:solidFill>
                  <a:srgbClr val="000000"/>
                </a:solidFill>
                <a:latin typeface="Comic Sans MS"/>
              </a:rPr>
              <a:t>He left it dead, and with its head</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He went galumphing back.</a:t>
            </a:r>
            <a:endParaRPr b="0" lang="en-GB" sz="1500" spc="-1" strike="noStrike">
              <a:latin typeface="Arial"/>
            </a:endParaRPr>
          </a:p>
          <a:p>
            <a:pPr>
              <a:lnSpc>
                <a:spcPct val="100000"/>
              </a:lnSpc>
            </a:pPr>
            <a:br/>
            <a:r>
              <a:rPr b="0" lang="en-GB" sz="1500" spc="-1" strike="noStrike">
                <a:solidFill>
                  <a:srgbClr val="000000"/>
                </a:solidFill>
                <a:latin typeface="Comic Sans MS"/>
              </a:rPr>
              <a:t>“</a:t>
            </a:r>
            <a:r>
              <a:rPr b="0" lang="en-GB" sz="1500" spc="-1" strike="noStrike">
                <a:solidFill>
                  <a:srgbClr val="000000"/>
                </a:solidFill>
                <a:latin typeface="Comic Sans MS"/>
              </a:rPr>
              <a:t>And hast thou slain the Jabberwock?</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Come to my arms, my beamish boy!</a:t>
            </a:r>
            <a:endParaRPr b="0" lang="en-GB" sz="1500" spc="-1" strike="noStrike">
              <a:latin typeface="Arial"/>
            </a:endParaRPr>
          </a:p>
          <a:p>
            <a:pPr>
              <a:lnSpc>
                <a:spcPct val="100000"/>
              </a:lnSpc>
            </a:pPr>
            <a:r>
              <a:rPr b="0" lang="en-GB" sz="1500" spc="-1" strike="noStrike">
                <a:solidFill>
                  <a:srgbClr val="000000"/>
                </a:solidFill>
                <a:latin typeface="Comic Sans MS"/>
              </a:rPr>
              <a:t>O frabjous day! Callooh! Callay!”</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He chortled in his joy.</a:t>
            </a:r>
            <a:endParaRPr b="0" lang="en-GB" sz="1500" spc="-1" strike="noStrike">
              <a:latin typeface="Arial"/>
            </a:endParaRPr>
          </a:p>
          <a:p>
            <a:pPr>
              <a:lnSpc>
                <a:spcPct val="100000"/>
              </a:lnSpc>
            </a:pPr>
            <a:br/>
            <a:r>
              <a:rPr b="0" lang="en-GB" sz="1500" spc="-1" strike="noStrike">
                <a:solidFill>
                  <a:srgbClr val="000000"/>
                </a:solidFill>
                <a:latin typeface="Comic Sans MS"/>
              </a:rPr>
              <a:t>’</a:t>
            </a:r>
            <a:r>
              <a:rPr b="0" lang="en-GB" sz="1500" spc="-1" strike="noStrike">
                <a:solidFill>
                  <a:srgbClr val="000000"/>
                </a:solidFill>
                <a:latin typeface="Comic Sans MS"/>
              </a:rPr>
              <a:t>Twas brillig, and the slithy toves</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Did gyre and gimble in the wabe:</a:t>
            </a:r>
            <a:endParaRPr b="0" lang="en-GB" sz="1500" spc="-1" strike="noStrike">
              <a:latin typeface="Arial"/>
            </a:endParaRPr>
          </a:p>
          <a:p>
            <a:pPr>
              <a:lnSpc>
                <a:spcPct val="100000"/>
              </a:lnSpc>
            </a:pPr>
            <a:r>
              <a:rPr b="0" lang="en-GB" sz="1500" spc="-1" strike="noStrike">
                <a:solidFill>
                  <a:srgbClr val="000000"/>
                </a:solidFill>
                <a:latin typeface="Comic Sans MS"/>
              </a:rPr>
              <a:t>All mimsy were the borogoves,</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And the mome raths outgrabe.</a:t>
            </a:r>
            <a:endParaRPr b="0" lang="en-GB" sz="1500" spc="-1" strike="noStrike">
              <a:latin typeface="Arial"/>
            </a:endParaRPr>
          </a:p>
        </p:txBody>
      </p:sp>
      <p:sp>
        <p:nvSpPr>
          <p:cNvPr id="119" name="CustomShape 3"/>
          <p:cNvSpPr/>
          <p:nvPr/>
        </p:nvSpPr>
        <p:spPr>
          <a:xfrm rot="327000">
            <a:off x="4899960" y="798120"/>
            <a:ext cx="4735800" cy="821160"/>
          </a:xfrm>
          <a:prstGeom prst="rect">
            <a:avLst/>
          </a:prstGeom>
          <a:noFill/>
          <a:ln>
            <a:noFill/>
          </a:ln>
        </p:spPr>
        <p:style>
          <a:lnRef idx="0"/>
          <a:fillRef idx="0"/>
          <a:effectRef idx="0"/>
          <a:fontRef idx="minor"/>
        </p:style>
        <p:txBody>
          <a:bodyPr lIns="90000" rIns="90000" tIns="45000" bIns="45000"/>
          <a:p>
            <a:pPr algn="ctr">
              <a:lnSpc>
                <a:spcPct val="100000"/>
              </a:lnSpc>
            </a:pPr>
            <a:r>
              <a:rPr b="1" lang="en-GB" sz="2800" spc="599" strike="noStrike">
                <a:solidFill>
                  <a:srgbClr val="7030a0"/>
                </a:solidFill>
                <a:latin typeface="comic"/>
              </a:rPr>
              <a:t>Jabberwocky</a:t>
            </a:r>
            <a:endParaRPr b="0" lang="en-GB" sz="2800" spc="-1" strike="noStrike">
              <a:latin typeface="Arial"/>
            </a:endParaRPr>
          </a:p>
          <a:p>
            <a:pPr algn="ctr">
              <a:lnSpc>
                <a:spcPct val="100000"/>
              </a:lnSpc>
            </a:pPr>
            <a:r>
              <a:rPr b="0" lang="en-GB" sz="2000" spc="599" strike="noStrike">
                <a:solidFill>
                  <a:srgbClr val="7030a0"/>
                </a:solidFill>
                <a:latin typeface="comic"/>
              </a:rPr>
              <a:t>BY LEWIS CARROLL</a:t>
            </a:r>
            <a:endParaRPr b="0" lang="en-GB" sz="2000" spc="-1" strike="noStrike">
              <a:latin typeface="Arial"/>
            </a:endParaRPr>
          </a:p>
        </p:txBody>
      </p:sp>
      <p:sp>
        <p:nvSpPr>
          <p:cNvPr id="120" name="CustomShape 4"/>
          <p:cNvSpPr/>
          <p:nvPr/>
        </p:nvSpPr>
        <p:spPr>
          <a:xfrm>
            <a:off x="356760" y="123840"/>
            <a:ext cx="5382000" cy="3285000"/>
          </a:xfrm>
          <a:prstGeom prst="rect">
            <a:avLst/>
          </a:prstGeom>
          <a:noFill/>
          <a:ln>
            <a:noFill/>
          </a:ln>
        </p:spPr>
        <p:style>
          <a:lnRef idx="0"/>
          <a:fillRef idx="0"/>
          <a:effectRef idx="0"/>
          <a:fontRef idx="minor"/>
        </p:style>
        <p:txBody>
          <a:bodyPr lIns="90000" rIns="90000" tIns="45000" bIns="45000"/>
          <a:p>
            <a:pPr>
              <a:lnSpc>
                <a:spcPct val="100000"/>
              </a:lnSpc>
            </a:pPr>
            <a:r>
              <a:rPr b="0" lang="en-GB" sz="1500" spc="-1" strike="noStrike">
                <a:solidFill>
                  <a:srgbClr val="000000"/>
                </a:solidFill>
                <a:latin typeface="Comic Sans MS"/>
              </a:rPr>
              <a:t>’</a:t>
            </a:r>
            <a:r>
              <a:rPr b="0" lang="en-GB" sz="1500" spc="-1" strike="noStrike">
                <a:solidFill>
                  <a:srgbClr val="000000"/>
                </a:solidFill>
                <a:latin typeface="Comic Sans MS"/>
              </a:rPr>
              <a:t>Twas brillig, and the slithy toves</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Did gyre and gimble in the wabe:</a:t>
            </a:r>
            <a:endParaRPr b="0" lang="en-GB" sz="1500" spc="-1" strike="noStrike">
              <a:latin typeface="Arial"/>
            </a:endParaRPr>
          </a:p>
          <a:p>
            <a:pPr>
              <a:lnSpc>
                <a:spcPct val="100000"/>
              </a:lnSpc>
            </a:pPr>
            <a:r>
              <a:rPr b="0" lang="en-GB" sz="1500" spc="-1" strike="noStrike">
                <a:solidFill>
                  <a:srgbClr val="000000"/>
                </a:solidFill>
                <a:latin typeface="Comic Sans MS"/>
              </a:rPr>
              <a:t>All mimsy were the borogoves,</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And the mome raths outgrabe.</a:t>
            </a:r>
            <a:endParaRPr b="0" lang="en-GB" sz="1500" spc="-1" strike="noStrike">
              <a:latin typeface="Arial"/>
            </a:endParaRPr>
          </a:p>
          <a:p>
            <a:pPr>
              <a:lnSpc>
                <a:spcPct val="100000"/>
              </a:lnSpc>
            </a:pPr>
            <a:br/>
            <a:r>
              <a:rPr b="0" lang="en-GB" sz="1500" spc="-1" strike="noStrike">
                <a:solidFill>
                  <a:srgbClr val="000000"/>
                </a:solidFill>
                <a:latin typeface="Comic Sans MS"/>
              </a:rPr>
              <a:t>“</a:t>
            </a:r>
            <a:r>
              <a:rPr b="0" lang="en-GB" sz="1500" spc="-1" strike="noStrike">
                <a:solidFill>
                  <a:srgbClr val="000000"/>
                </a:solidFill>
                <a:latin typeface="Comic Sans MS"/>
              </a:rPr>
              <a:t>Beware the Jabberwock, my son!</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The jaws that bite, the claws that catch!</a:t>
            </a:r>
            <a:endParaRPr b="0" lang="en-GB" sz="1500" spc="-1" strike="noStrike">
              <a:latin typeface="Arial"/>
            </a:endParaRPr>
          </a:p>
          <a:p>
            <a:pPr>
              <a:lnSpc>
                <a:spcPct val="100000"/>
              </a:lnSpc>
            </a:pPr>
            <a:r>
              <a:rPr b="0" lang="en-GB" sz="1500" spc="-1" strike="noStrike">
                <a:solidFill>
                  <a:srgbClr val="000000"/>
                </a:solidFill>
                <a:latin typeface="Comic Sans MS"/>
              </a:rPr>
              <a:t>Beware the Jubjub bird, and shun</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The frumious Bandersnatch!”</a:t>
            </a:r>
            <a:endParaRPr b="0" lang="en-GB" sz="1500" spc="-1" strike="noStrike">
              <a:latin typeface="Arial"/>
            </a:endParaRPr>
          </a:p>
          <a:p>
            <a:pPr>
              <a:lnSpc>
                <a:spcPct val="100000"/>
              </a:lnSpc>
            </a:pPr>
            <a:br/>
            <a:r>
              <a:rPr b="0" lang="en-GB" sz="1500" spc="-1" strike="noStrike">
                <a:solidFill>
                  <a:srgbClr val="000000"/>
                </a:solidFill>
                <a:latin typeface="Comic Sans MS"/>
              </a:rPr>
              <a:t>He took his vorpal sword in hand;</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Long time the manxome foe he sought—</a:t>
            </a:r>
            <a:endParaRPr b="0" lang="en-GB" sz="1500" spc="-1" strike="noStrike">
              <a:latin typeface="Arial"/>
            </a:endParaRPr>
          </a:p>
          <a:p>
            <a:pPr>
              <a:lnSpc>
                <a:spcPct val="100000"/>
              </a:lnSpc>
            </a:pPr>
            <a:r>
              <a:rPr b="0" lang="en-GB" sz="1500" spc="-1" strike="noStrike">
                <a:solidFill>
                  <a:srgbClr val="000000"/>
                </a:solidFill>
                <a:latin typeface="Comic Sans MS"/>
              </a:rPr>
              <a:t>So rested he by the Tumtum tree</a:t>
            </a:r>
            <a:endParaRPr b="0" lang="en-GB" sz="1500" spc="-1" strike="noStrike">
              <a:latin typeface="Arial"/>
            </a:endParaRPr>
          </a:p>
          <a:p>
            <a:pPr>
              <a:lnSpc>
                <a:spcPct val="100000"/>
              </a:lnSpc>
            </a:pPr>
            <a:r>
              <a:rPr b="0" lang="en-GB" sz="1500" spc="-1" strike="noStrike">
                <a:solidFill>
                  <a:srgbClr val="000000"/>
                </a:solidFill>
                <a:latin typeface="Comic Sans MS"/>
              </a:rPr>
              <a:t>      </a:t>
            </a:r>
            <a:r>
              <a:rPr b="0" lang="en-GB" sz="1500" spc="-1" strike="noStrike">
                <a:solidFill>
                  <a:srgbClr val="000000"/>
                </a:solidFill>
                <a:latin typeface="Comic Sans MS"/>
              </a:rPr>
              <a:t>And stood awhile in thought.</a:t>
            </a:r>
            <a:endParaRPr b="0" lang="en-GB" sz="1500" spc="-1" strike="noStrike">
              <a:latin typeface="Arial"/>
            </a:endParaRPr>
          </a:p>
        </p:txBody>
      </p:sp>
      <p:pic>
        <p:nvPicPr>
          <p:cNvPr id="121" name="Picture 2" descr=""/>
          <p:cNvPicPr/>
          <p:nvPr/>
        </p:nvPicPr>
        <p:blipFill>
          <a:blip r:embed="rId1"/>
          <a:stretch/>
        </p:blipFill>
        <p:spPr>
          <a:xfrm rot="21448800">
            <a:off x="875520" y="3253320"/>
            <a:ext cx="2830320" cy="2010960"/>
          </a:xfrm>
          <a:prstGeom prst="rect">
            <a:avLst/>
          </a:prstGeom>
          <a:ln>
            <a:noFill/>
          </a:ln>
        </p:spPr>
      </p:pic>
    </p:spTree>
  </p:cSld>
  <p:transition spd="slow">
    <p:fade thruBlk="true"/>
  </p:transition>
  <p:timing>
    <p:tnLst>
      <p:par>
        <p:cTn id="28" dur="indefinite" restart="never" nodeType="tmRoot">
          <p:childTnLst>
            <p:seq>
              <p:cTn id="29" dur="indefinite" nodeType="mainSeq">
                <p:childTnLst>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121"/>
                                        </p:tgtEl>
                                        <p:attrNameLst>
                                          <p:attrName>style.visibility</p:attrName>
                                        </p:attrNameLst>
                                      </p:cBhvr>
                                      <p:to>
                                        <p:strVal val="visible"/>
                                      </p:to>
                                    </p:set>
                                    <p:animEffect filter="fade" transition="in">
                                      <p:cBhvr additive="repl">
                                        <p:cTn id="34" dur="500"/>
                                        <p:tgtEl>
                                          <p:spTgt spid="1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6786000" y="104040"/>
            <a:ext cx="2840040" cy="472320"/>
          </a:xfrm>
          <a:prstGeom prst="rect">
            <a:avLst/>
          </a:prstGeom>
          <a:noFill/>
          <a:ln>
            <a:solidFill>
              <a:srgbClr val="7030a0"/>
            </a:solidFill>
          </a:ln>
        </p:spPr>
        <p:style>
          <a:lnRef idx="0"/>
          <a:fillRef idx="0"/>
          <a:effectRef idx="0"/>
          <a:fontRef idx="minor"/>
        </p:style>
        <p:txBody>
          <a:bodyPr anchor="ctr">
            <a:normAutofit/>
          </a:bodyPr>
          <a:p>
            <a:pPr algn="ctr">
              <a:lnSpc>
                <a:spcPct val="100000"/>
              </a:lnSpc>
            </a:pPr>
            <a:r>
              <a:rPr b="0" i="1" lang="en-GB" sz="1800" spc="-1" strike="noStrike">
                <a:solidFill>
                  <a:srgbClr val="000000"/>
                </a:solidFill>
                <a:latin typeface="Calibri"/>
              </a:rPr>
              <a:t>Skimming for Meaning Challenge</a:t>
            </a:r>
            <a:endParaRPr b="0" lang="en-GB" sz="1800" spc="-1" strike="noStrike">
              <a:latin typeface="Arial"/>
            </a:endParaRPr>
          </a:p>
        </p:txBody>
      </p:sp>
      <p:sp>
        <p:nvSpPr>
          <p:cNvPr id="123" name="CustomShape 2"/>
          <p:cNvSpPr/>
          <p:nvPr/>
        </p:nvSpPr>
        <p:spPr>
          <a:xfrm rot="327000">
            <a:off x="4899960" y="798120"/>
            <a:ext cx="4735800" cy="821160"/>
          </a:xfrm>
          <a:prstGeom prst="rect">
            <a:avLst/>
          </a:prstGeom>
          <a:noFill/>
          <a:ln>
            <a:noFill/>
          </a:ln>
        </p:spPr>
        <p:style>
          <a:lnRef idx="0"/>
          <a:fillRef idx="0"/>
          <a:effectRef idx="0"/>
          <a:fontRef idx="minor"/>
        </p:style>
        <p:txBody>
          <a:bodyPr lIns="90000" rIns="90000" tIns="45000" bIns="45000"/>
          <a:p>
            <a:pPr algn="ctr">
              <a:lnSpc>
                <a:spcPct val="100000"/>
              </a:lnSpc>
            </a:pPr>
            <a:r>
              <a:rPr b="1" lang="en-GB" sz="2800" spc="599" strike="noStrike">
                <a:solidFill>
                  <a:srgbClr val="984807"/>
                </a:solidFill>
                <a:latin typeface="comic"/>
              </a:rPr>
              <a:t>Jabberwocky</a:t>
            </a:r>
            <a:endParaRPr b="0" lang="en-GB" sz="2800" spc="-1" strike="noStrike">
              <a:latin typeface="Arial"/>
            </a:endParaRPr>
          </a:p>
          <a:p>
            <a:pPr algn="ctr">
              <a:lnSpc>
                <a:spcPct val="100000"/>
              </a:lnSpc>
            </a:pPr>
            <a:r>
              <a:rPr b="0" lang="en-GB" sz="2000" spc="599" strike="noStrike" u="sng">
                <a:solidFill>
                  <a:srgbClr val="984807"/>
                </a:solidFill>
                <a:uFillTx/>
                <a:latin typeface="comic"/>
              </a:rPr>
              <a:t>In plain English!</a:t>
            </a:r>
            <a:endParaRPr b="0" lang="en-GB" sz="2000" spc="-1" strike="noStrike">
              <a:latin typeface="Arial"/>
            </a:endParaRPr>
          </a:p>
        </p:txBody>
      </p:sp>
      <p:sp>
        <p:nvSpPr>
          <p:cNvPr id="124" name="CustomShape 3"/>
          <p:cNvSpPr/>
          <p:nvPr/>
        </p:nvSpPr>
        <p:spPr>
          <a:xfrm>
            <a:off x="356760" y="123840"/>
            <a:ext cx="4682880" cy="3712680"/>
          </a:xfrm>
          <a:prstGeom prst="rect">
            <a:avLst/>
          </a:prstGeom>
          <a:noFill/>
          <a:ln>
            <a:noFill/>
          </a:ln>
        </p:spPr>
        <p:style>
          <a:lnRef idx="0"/>
          <a:fillRef idx="0"/>
          <a:effectRef idx="0"/>
          <a:fontRef idx="minor"/>
        </p:style>
        <p:txBody>
          <a:bodyPr lIns="90000" rIns="90000" tIns="45000" bIns="45000"/>
          <a:p>
            <a:pPr>
              <a:lnSpc>
                <a:spcPct val="100000"/>
              </a:lnSpc>
            </a:pPr>
            <a:r>
              <a:rPr b="0" lang="en-GB" sz="1400" spc="-1" strike="noStrike">
                <a:solidFill>
                  <a:srgbClr val="000000"/>
                </a:solidFill>
                <a:latin typeface="Calibri"/>
              </a:rPr>
              <a:t>It was four o’ clock in the afternoon, and the slimy creatures that looked a strange mix of badger, lizard and corkscrew ran around in circles, scratching themselves, and digging holes in a grass plot surrounding a sundial. The thin, shabby-looking birds were miserable and flimsy, and the green pigs, far from home, made a noise between bellowing and whistling, with a kind of sneeze in the middle.</a:t>
            </a:r>
            <a:br/>
            <a:br/>
            <a:r>
              <a:rPr b="0" lang="en-GB" sz="1400" spc="-1" strike="noStrike">
                <a:solidFill>
                  <a:srgbClr val="000000"/>
                </a:solidFill>
                <a:latin typeface="Calibri"/>
              </a:rPr>
              <a:t>“Beware the jabberwock, my son! The jaws that bite, the claws that catch! Beware the desperate, passion-locked bird, and shun the fuming, furious bandersnatch!”</a:t>
            </a:r>
            <a:br/>
            <a:br/>
            <a:r>
              <a:rPr b="0" lang="en-GB" sz="1400" spc="-1" strike="noStrike">
                <a:solidFill>
                  <a:srgbClr val="000000"/>
                </a:solidFill>
                <a:latin typeface="Calibri"/>
              </a:rPr>
              <a:t>He took his long sword in hand. For a long time, he hunted for the fearsome and muscly enemy. Eventually he rested by the Tum-Tum tree, and stood awhile in thought.</a:t>
            </a:r>
            <a:br/>
            <a:br/>
            <a:endParaRPr b="0" lang="en-GB" sz="1400" spc="-1" strike="noStrike">
              <a:latin typeface="Arial"/>
            </a:endParaRPr>
          </a:p>
        </p:txBody>
      </p:sp>
      <p:pic>
        <p:nvPicPr>
          <p:cNvPr id="125" name="Picture 2" descr=""/>
          <p:cNvPicPr/>
          <p:nvPr/>
        </p:nvPicPr>
        <p:blipFill>
          <a:blip r:embed="rId1"/>
          <a:stretch/>
        </p:blipFill>
        <p:spPr>
          <a:xfrm rot="21448800">
            <a:off x="876600" y="3372120"/>
            <a:ext cx="2830320" cy="2010960"/>
          </a:xfrm>
          <a:prstGeom prst="rect">
            <a:avLst/>
          </a:prstGeom>
          <a:ln>
            <a:noFill/>
          </a:ln>
        </p:spPr>
      </p:pic>
      <p:sp>
        <p:nvSpPr>
          <p:cNvPr id="126" name="CustomShape 4"/>
          <p:cNvSpPr/>
          <p:nvPr/>
        </p:nvSpPr>
        <p:spPr>
          <a:xfrm>
            <a:off x="5040000" y="1636920"/>
            <a:ext cx="4762080" cy="4352040"/>
          </a:xfrm>
          <a:prstGeom prst="rect">
            <a:avLst/>
          </a:prstGeom>
          <a:noFill/>
          <a:ln>
            <a:noFill/>
          </a:ln>
        </p:spPr>
        <p:style>
          <a:lnRef idx="0"/>
          <a:fillRef idx="0"/>
          <a:effectRef idx="0"/>
          <a:fontRef idx="minor"/>
        </p:style>
        <p:txBody>
          <a:bodyPr lIns="90000" rIns="90000" tIns="45000" bIns="45000"/>
          <a:p>
            <a:pPr>
              <a:lnSpc>
                <a:spcPct val="100000"/>
              </a:lnSpc>
            </a:pPr>
            <a:r>
              <a:rPr b="0" lang="en-GB" sz="1400" spc="-1" strike="noStrike">
                <a:solidFill>
                  <a:srgbClr val="000000"/>
                </a:solidFill>
                <a:latin typeface="Calibri"/>
              </a:rPr>
              <a:t>As he stood, a strange gruff but hushed voice was heard, then the Jabberwock, its eyes full of fire, came creeping through the thick, dense and dark wood, uttering a noise that was a horrific mix of bleating, murmuring and singing.</a:t>
            </a:r>
            <a:br/>
            <a:br/>
            <a:r>
              <a:rPr b="0" lang="en-GB" sz="1400" spc="-1" strike="noStrike">
                <a:solidFill>
                  <a:srgbClr val="000000"/>
                </a:solidFill>
                <a:latin typeface="Calibri"/>
              </a:rPr>
              <a:t>One, two! One, two! Through and through, the blade went, “snicker-snack!” He left it dead, and with its head, he triumphantly returned with a trot and a gallop.</a:t>
            </a:r>
            <a:br/>
            <a:br/>
            <a:r>
              <a:rPr b="0" lang="en-GB" sz="1400" spc="-1" strike="noStrike">
                <a:solidFill>
                  <a:srgbClr val="000000"/>
                </a:solidFill>
                <a:latin typeface="Calibri"/>
              </a:rPr>
              <a:t>“Have you killed the jabberwock? Come to my arms, my radiantly beaming boy! Oh fair, fabulous, joyous day! Woo-hoo! Wa-hay!” He chuckled and snorted in his joy.</a:t>
            </a:r>
            <a:br/>
            <a:br/>
            <a:r>
              <a:rPr b="0" lang="en-GB" sz="1400" spc="-1" strike="noStrike">
                <a:solidFill>
                  <a:srgbClr val="000000"/>
                </a:solidFill>
                <a:latin typeface="Calibri"/>
              </a:rPr>
              <a:t>It was four o’ clock in the afternoon, and the slimy creatures that looked a strange mix of badger, lizard and corkscrew ran around in circles, scratching themselves, and digging holes in a grass plot surrounding a sundial. The thin, shabby-looking birds were miserable and flimsy, and the green pigs, far from home, made a noise between bellowing and whistling, with a kind of sneeze in the middle.</a:t>
            </a:r>
            <a:endParaRPr b="0" lang="en-GB" sz="1400" spc="-1" strike="noStrike">
              <a:latin typeface="Arial"/>
            </a:endParaRPr>
          </a:p>
        </p:txBody>
      </p:sp>
    </p:spTree>
  </p:cSld>
  <p:transition spd="slow">
    <p:fade thruBlk="true"/>
  </p:transition>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10">
                                  <p:stCondLst>
                                    <p:cond delay="0"/>
                                  </p:stCondLst>
                                  <p:childTnLst>
                                    <p:set>
                                      <p:cBhvr>
                                        <p:cTn id="40" dur="1" fill="hold">
                                          <p:stCondLst>
                                            <p:cond delay="0"/>
                                          </p:stCondLst>
                                        </p:cTn>
                                        <p:tgtEl>
                                          <p:spTgt spid="125"/>
                                        </p:tgtEl>
                                        <p:attrNameLst>
                                          <p:attrName>style.visibility</p:attrName>
                                        </p:attrNameLst>
                                      </p:cBhvr>
                                      <p:to>
                                        <p:strVal val="visible"/>
                                      </p:to>
                                    </p:set>
                                    <p:animEffect filter="fade" transition="in">
                                      <p:cBhvr additive="repl">
                                        <p:cTn id="41" dur="500"/>
                                        <p:tgtEl>
                                          <p:spTgt spid="1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LibreOffice/6.0.0.3$Windows_X86_64 LibreOffice_project/64a0f66915f38c6217de274f0aa8e15618924765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2018-06-08T10:44:46Z</dcterms:created>
  <dc:creator/>
  <dc:description/>
  <dc:language>en-GB</dc:language>
  <cp:lastModifiedBy/>
  <dcterms:modified xsi:type="dcterms:W3CDTF">2018-06-08T10:45:56Z</dcterms:modified>
  <cp:revision>1</cp:revision>
  <dc:subject/>
  <dc:title/>
</cp:coreProperties>
</file>