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BD22-C834-4E63-9F99-FAD5108CA1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758E0-4CBA-4128-A1F3-69D7E79F22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6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Disability Practitioners (Autism)</a:t>
            </a:r>
            <a:r>
              <a:rPr lang="en-GB" baseline="0" dirty="0"/>
              <a:t> – currently 3.4, proposing +3 to raise to 6.4</a:t>
            </a:r>
          </a:p>
          <a:p>
            <a:r>
              <a:rPr lang="en-GB" baseline="0" dirty="0"/>
              <a:t>Specialist Study Skills – currently 1.8, proposing +1.5 to raise to 3.3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Disability Practitioners (Mental Health) – currently 7.3, proposing +4 to raise to 11.3</a:t>
            </a:r>
          </a:p>
          <a:p>
            <a:r>
              <a:rPr lang="en-GB" baseline="0" dirty="0"/>
              <a:t>Wellbeing Assistant – currently 3 (Joanne Wilson on </a:t>
            </a:r>
            <a:r>
              <a:rPr lang="en-GB" b="1" baseline="0" dirty="0"/>
              <a:t>secondment until Easter 2021</a:t>
            </a:r>
            <a:r>
              <a:rPr lang="en-GB" baseline="0" dirty="0"/>
              <a:t>) additional request will keep total at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3DDE6-AA85-CC4B-A952-8191F9DE90F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2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53CA-897A-4B14-8A1B-A8435F886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ABEE0-6061-43CA-8A03-55C75F66E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D26DE-477D-4BD1-9993-0D6BACB3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067DA-DEC8-4D23-B59B-B48E6F89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979C1-85C8-4C24-AC39-89D09C12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4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9961-11F8-4A2B-9F88-1ABF0509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18FF2-FF2C-486C-B31F-682823B9D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2FC24-420F-4474-BE6D-40076204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A9DD1-04D7-42FA-8BE8-DFD44FF9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AAB84-BAC0-4B03-B759-7D7182BA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92972-4ED2-4179-AC2E-7E8718AC9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7D828-97E4-4039-9C18-A4C941D03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82723-4FE5-42E4-BAF8-C8187502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D49BC-7AA0-4579-8CAD-0971F162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5DF91-A60C-432A-924C-09867092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5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27C8-D336-3940-8744-595B8C9D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45" y="1241305"/>
            <a:ext cx="11118893" cy="497848"/>
          </a:xfrm>
        </p:spPr>
        <p:txBody>
          <a:bodyPr anchor="t" anchorCtr="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4E8E-106B-4E40-A501-A63069B7C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2040557"/>
            <a:ext cx="5181600" cy="3826164"/>
          </a:xfrm>
        </p:spPr>
        <p:txBody>
          <a:bodyPr/>
          <a:lstStyle>
            <a:lvl1pPr marL="141288" indent="-141288"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288925" indent="-147638">
              <a:buFont typeface="System Font"/>
              <a:buChar char="–"/>
              <a:tabLst/>
              <a:defRPr>
                <a:solidFill>
                  <a:schemeClr val="tx1"/>
                </a:solidFill>
              </a:defRPr>
            </a:lvl2pPr>
            <a:lvl3pPr marL="141288" indent="-133350">
              <a:tabLst/>
              <a:defRPr sz="1200" b="1">
                <a:solidFill>
                  <a:schemeClr val="tx1"/>
                </a:solidFill>
              </a:defRPr>
            </a:lvl3pPr>
            <a:lvl4pPr marL="319088" indent="-142875">
              <a:tabLst/>
              <a:defRPr sz="1200">
                <a:solidFill>
                  <a:schemeClr val="tx1"/>
                </a:solidFill>
              </a:defRPr>
            </a:lvl4pPr>
            <a:lvl5pPr marL="363538" indent="-177800">
              <a:tabLst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1E7BD-8BB3-7646-8353-81631AD9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BB5BB-2881-3C44-B05C-9F33CBF1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EA0D-6364-2B4A-8E45-9A79CD741A7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E96968C5-7D14-46C2-950B-09F6E4A7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6413" y="320675"/>
            <a:ext cx="8323139" cy="306388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Presentation name.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B0D413D-F64B-A442-B3B2-4811F6349BF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2040557"/>
            <a:ext cx="5181600" cy="3826164"/>
          </a:xfrm>
        </p:spPr>
        <p:txBody>
          <a:bodyPr/>
          <a:lstStyle>
            <a:lvl1pPr marL="141288" indent="-141288"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288925" indent="-147638">
              <a:buFont typeface="System Font"/>
              <a:buChar char="–"/>
              <a:tabLst/>
              <a:defRPr>
                <a:solidFill>
                  <a:schemeClr val="tx1"/>
                </a:solidFill>
              </a:defRPr>
            </a:lvl2pPr>
            <a:lvl3pPr marL="141288" indent="-133350">
              <a:tabLst/>
              <a:defRPr sz="1200" b="1">
                <a:solidFill>
                  <a:schemeClr val="tx1"/>
                </a:solidFill>
              </a:defRPr>
            </a:lvl3pPr>
            <a:lvl4pPr marL="319088" indent="-142875">
              <a:tabLst/>
              <a:defRPr sz="1200">
                <a:solidFill>
                  <a:schemeClr val="tx1"/>
                </a:solidFill>
              </a:defRPr>
            </a:lvl4pPr>
            <a:lvl5pPr marL="363538" indent="-177800">
              <a:tabLst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F9D7-28F4-49E0-8BBA-5DA92FFB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23082-FE01-4111-90A3-F7F1A27F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12F3A-E269-4DA1-9472-9C10E516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0EB28-D7BD-442D-B6F4-F6053C22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5D140-A00C-489E-BB6D-0B7E0579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0463-7DB2-4C54-ABAC-DFBF010C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79479-85DA-4B16-A977-1CDE2D2C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27B3A-3815-4651-BFAE-3F29CF41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8AF1B-F14E-4154-8121-15B6676F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C4C6D-85C0-4FF9-A640-65FD6033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1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188FD-0083-4FBE-887E-669A62D2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9A69C-E223-442C-90A8-7F1FFA2C3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B09EB-561B-4D63-97BC-7609E5128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45120-2F51-492D-8098-1F4150E9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ACF55-0366-478A-8F51-377F63F8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2FE82-53FB-4AC9-B36F-52B1BA7A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BA9E-94E8-4E67-9DE2-4E863576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2475-B110-4719-ADCA-4A86FE8A5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5BC0B-8C8E-4A3C-82A1-EEFA1CE42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3FE0A-EDAE-4CE6-B5C2-B41F72D1D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45EF4-825F-4D65-9B2A-770B6E81A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4CAFE-F2A3-4199-A3D9-49642EA8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2FE2A-5A2A-41FE-AFD4-9151829B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B26249-2AD6-4EF9-9B48-A241753E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1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FBA3-3533-4616-85D6-000882B1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E1DF4-8E4F-4751-9C7B-B074EE37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BD878-59A7-467A-95C3-4B3323E9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3FB39-DEEA-4F9D-BDF5-DEFE56E3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9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0D404-8661-49E0-90FA-6042BC87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8F997-CABC-4330-8E36-800C61D6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E464E-8CA5-40A9-AEB2-9BC1CC63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097A-2F00-4825-ABAA-559BFDCB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15E12-8F65-4693-9587-D4E269A4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1A76E-6DBE-4244-B97A-CADC1AF0B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4F6EB-175E-4372-8182-B2D52DE4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9CE95-3A55-4F10-BBD9-0F6CAB47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64048-7DD3-41C5-8CBA-48F5FE70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4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42D6-6D3A-4264-B496-BA80ED4A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C9708-77B6-466C-9C41-2DBDEE027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6BC84-BF2C-434C-8E5D-79CC81434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06D54-93FC-478E-B0C2-EB529561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6A763-FBB8-442E-AA04-818DB945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AB23B-D2DF-44BB-B6B7-8B8EC68B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6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21A0B4-2397-4D05-B6C9-EA7C7AD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01652-E06A-4909-A866-6D157A19A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D2CD8-19D8-4686-B692-6CD5E5D59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C502-44A5-4A86-AE5E-1CA2211F5958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18FC-664D-404B-8319-E82DE1825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3E56F-D770-4655-B15C-EF1A4A290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003C-474E-43F2-B9F9-F9B970FB9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EA0D-6364-2B4A-8E45-9A79CD741A72}" type="slidenum">
              <a:rPr lang="en-GB" smtClean="0"/>
              <a:t>1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vert="horz" wrap="square" lIns="0" tIns="0" rIns="0" bIns="180000" rtlCol="0" anchor="t">
            <a:noAutofit/>
          </a:bodyPr>
          <a:lstStyle/>
          <a:p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Derailed"/>
              </a:rPr>
              <a:t>Disability Service Structure 2022-2023</a:t>
            </a:r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446334" y="621417"/>
            <a:ext cx="8981804" cy="4586014"/>
            <a:chOff x="1625291" y="816327"/>
            <a:chExt cx="8630231" cy="4773079"/>
          </a:xfrm>
        </p:grpSpPr>
        <p:cxnSp>
          <p:nvCxnSpPr>
            <p:cNvPr id="17" name="AutoShape 9"/>
            <p:cNvCxnSpPr>
              <a:cxnSpLocks noChangeShapeType="1"/>
            </p:cNvCxnSpPr>
            <p:nvPr/>
          </p:nvCxnSpPr>
          <p:spPr bwMode="auto">
            <a:xfrm flipH="1">
              <a:off x="2442901" y="2412744"/>
              <a:ext cx="4081" cy="35419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9"/>
            <p:cNvCxnSpPr>
              <a:cxnSpLocks noChangeShapeType="1"/>
            </p:cNvCxnSpPr>
            <p:nvPr/>
          </p:nvCxnSpPr>
          <p:spPr bwMode="auto">
            <a:xfrm>
              <a:off x="5872355" y="2468595"/>
              <a:ext cx="0" cy="29834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9"/>
            <p:cNvCxnSpPr>
              <a:cxnSpLocks noChangeShapeType="1"/>
            </p:cNvCxnSpPr>
            <p:nvPr/>
          </p:nvCxnSpPr>
          <p:spPr bwMode="auto">
            <a:xfrm>
              <a:off x="9200628" y="2468595"/>
              <a:ext cx="0" cy="24249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4889505" y="816327"/>
              <a:ext cx="1965699" cy="105007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16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Sandy Alden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Manager of Disability Service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16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494585" y="2766938"/>
              <a:ext cx="2877454" cy="282246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Humanities and Social Sciences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rgbClr val="000000"/>
                  </a:solidFill>
                  <a:latin typeface="Calibri"/>
                  <a:cs typeface="Calibri"/>
                </a:rPr>
                <a:t>Disability Practitioners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James Pert 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(Health/Sensory/Mobility)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Mandy Crane 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(Health/Sensory/Mobility)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Vanessa Light (Autism/</a:t>
              </a:r>
              <a:r>
                <a:rPr lang="en-GB" altLang="en-US" sz="1050" b="1" dirty="0" err="1">
                  <a:solidFill>
                    <a:srgbClr val="000000"/>
                  </a:solidFill>
                  <a:latin typeface="Calibri"/>
                  <a:cs typeface="Calibri"/>
                </a:rPr>
                <a:t>SpLD</a:t>
              </a: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Alison Smith (</a:t>
              </a:r>
              <a:r>
                <a:rPr lang="en-GB" altLang="en-US" sz="1050" b="1" dirty="0" err="1">
                  <a:solidFill>
                    <a:srgbClr val="000000"/>
                  </a:solidFill>
                  <a:latin typeface="Calibri"/>
                  <a:cs typeface="Calibri"/>
                </a:rPr>
                <a:t>SpLD</a:t>
              </a:r>
              <a:r>
                <a:rPr lang="en-GB" altLang="en-US" sz="1050" b="1" dirty="0">
                  <a:solidFill>
                    <a:srgbClr val="000000"/>
                  </a:solidFill>
                  <a:latin typeface="Calibri"/>
                  <a:cs typeface="Calibri"/>
                </a:rPr>
                <a:t>)</a:t>
              </a:r>
              <a:endParaRPr lang="en-GB" altLang="en-US" sz="1050" b="1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Rachel Duffy (Autism/</a:t>
              </a:r>
              <a:r>
                <a:rPr lang="en-GB" altLang="en-US" sz="1050" b="1" dirty="0" err="1">
                  <a:latin typeface="Calibri"/>
                  <a:cs typeface="Calibri"/>
                </a:rPr>
                <a:t>SpLD</a:t>
              </a:r>
              <a:r>
                <a:rPr lang="en-GB" altLang="en-US" sz="1050" b="1" dirty="0">
                  <a:latin typeface="Calibri"/>
                  <a:cs typeface="Calibri"/>
                </a:rPr>
                <a:t>))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 panose="020F0502020204030204" pitchFamily="34" charset="0"/>
                </a:rPr>
                <a:t>Karyn Bowering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Frances Singleton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Jenny Brown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Nicky Cooney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Bethany Harper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latin typeface="Calibri" panose="020F0502020204030204" pitchFamily="34" charset="0"/>
                <a:cs typeface="Calibri"/>
              </a:endParaRPr>
            </a:p>
          </p:txBody>
        </p:sp>
        <p:cxnSp>
          <p:nvCxnSpPr>
            <p:cNvPr id="14" name="AutoShape 11"/>
            <p:cNvCxnSpPr>
              <a:cxnSpLocks noChangeShapeType="1"/>
            </p:cNvCxnSpPr>
            <p:nvPr/>
          </p:nvCxnSpPr>
          <p:spPr bwMode="auto">
            <a:xfrm>
              <a:off x="2446982" y="2429678"/>
              <a:ext cx="6755332" cy="3228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1625291" y="2782320"/>
              <a:ext cx="2365112" cy="280708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Medical Sciences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lang="en-GB" altLang="en-US" sz="105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Disability Practitioners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Christine Summerley (Health/Sensory/Mobility)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Kevin Johnson (Health/Sensory/Mobility/</a:t>
              </a:r>
              <a:r>
                <a:rPr lang="en-GB" altLang="en-US" sz="1050" b="1" dirty="0" err="1">
                  <a:solidFill>
                    <a:srgbClr val="000000"/>
                  </a:solidFill>
                  <a:cs typeface="Calibri"/>
                </a:rPr>
                <a:t>SpLD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Olivia Ward (</a:t>
              </a:r>
              <a:r>
                <a:rPr lang="en-GB" altLang="en-US" sz="1050" b="1" dirty="0" err="1">
                  <a:cs typeface="Calibri"/>
                </a:rPr>
                <a:t>SpLD</a:t>
              </a:r>
              <a:r>
                <a:rPr lang="en-GB" altLang="en-US" sz="1050" b="1" dirty="0">
                  <a:cs typeface="Calibri"/>
                </a:rPr>
                <a:t>)</a:t>
              </a:r>
              <a:r>
                <a:rPr lang="en-GB" altLang="en-US" sz="1050" b="1" dirty="0">
                  <a:latin typeface="Calibri" panose="020F0502020204030204" pitchFamily="34" charset="0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Sophie Roberts (Autism/</a:t>
              </a:r>
              <a:r>
                <a:rPr lang="en-GB" altLang="en-US" sz="1050" b="1" dirty="0" err="1">
                  <a:solidFill>
                    <a:srgbClr val="000000"/>
                  </a:solidFill>
                  <a:cs typeface="Calibri"/>
                </a:rPr>
                <a:t>SpLD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Elaine Harrington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Isobel Geh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Martyn Pridmore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7619699" y="2717723"/>
              <a:ext cx="2635823" cy="2871683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Science Agriculture &amp; </a:t>
              </a:r>
              <a:r>
                <a:rPr lang="en-GB" altLang="en-US" sz="1600" b="1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Egineering</a:t>
              </a:r>
              <a:endParaRPr lang="en-GB" altLang="en-US" sz="16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Disability Practitioners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Jenny Wallace 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(Health/Sensory/Mobility)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Nigel Day 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(Health/Sensory/Mobility)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cs typeface="Calibri"/>
                </a:rPr>
                <a:t>Chris Pointer (Autism/</a:t>
              </a:r>
              <a:r>
                <a:rPr lang="en-GB" altLang="en-US" sz="1050" b="1" dirty="0" err="1">
                  <a:cs typeface="Calibri"/>
                </a:rPr>
                <a:t>SpLD</a:t>
              </a:r>
              <a:r>
                <a:rPr lang="en-GB" altLang="en-US" sz="1050" b="1" dirty="0">
                  <a:cs typeface="Calibri"/>
                </a:rPr>
                <a:t>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Laura Fletcher (Autism/</a:t>
              </a:r>
              <a:r>
                <a:rPr lang="en-GB" altLang="en-US" sz="1050" b="1" dirty="0" err="1">
                  <a:solidFill>
                    <a:srgbClr val="000000"/>
                  </a:solidFill>
                  <a:cs typeface="Calibri"/>
                </a:rPr>
                <a:t>SpLD</a:t>
              </a:r>
              <a:r>
                <a:rPr lang="en-GB" altLang="en-US" sz="1050" b="1" dirty="0">
                  <a:solidFill>
                    <a:srgbClr val="000000"/>
                  </a:solidFill>
                  <a:cs typeface="Calibri"/>
                </a:rPr>
                <a:t>)</a:t>
              </a:r>
              <a:endParaRPr lang="en-GB" altLang="en-US" sz="1050" b="1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Alison Marley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Narelle McKinley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Chloe Castledine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r>
                <a:rPr lang="en-GB" altLang="en-US" sz="1050" b="1" dirty="0">
                  <a:latin typeface="Calibri"/>
                  <a:cs typeface="Calibri"/>
                </a:rPr>
                <a:t>Tracey Dodd (Mental Health)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latin typeface="Calibri" panose="020F0502020204030204" pitchFamily="34" charset="0"/>
                <a:cs typeface="Calibri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300"/>
                </a:spcAft>
              </a:pPr>
              <a:endParaRPr lang="en-GB" altLang="en-US" sz="1050" b="1" dirty="0">
                <a:latin typeface="Calibri"/>
                <a:cs typeface="Calibri"/>
              </a:endParaRPr>
            </a:p>
          </p:txBody>
        </p:sp>
      </p:grpSp>
      <p:sp>
        <p:nvSpPr>
          <p:cNvPr id="31" name="AutoShape 6">
            <a:extLst>
              <a:ext uri="{FF2B5EF4-FFF2-40B4-BE49-F238E27FC236}">
                <a16:creationId xmlns:a16="http://schemas.microsoft.com/office/drawing/2014/main" id="{C7F2013C-C0AE-442F-9D0A-38763C8F0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3967" y="5350756"/>
            <a:ext cx="6404066" cy="1201665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Specialist Study </a:t>
            </a:r>
            <a:r>
              <a:rPr lang="en-GB" altLang="en-US" sz="1200" b="1">
                <a:solidFill>
                  <a:srgbClr val="000000"/>
                </a:solidFill>
                <a:latin typeface="Calibri" panose="020F0502020204030204" pitchFamily="34" charset="0"/>
              </a:rPr>
              <a:t>Skills </a:t>
            </a:r>
            <a:endParaRPr lang="en-GB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Sarah Lillico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Jennifer Stewart</a:t>
            </a:r>
          </a:p>
        </p:txBody>
      </p:sp>
      <p:cxnSp>
        <p:nvCxnSpPr>
          <p:cNvPr id="35" name="AutoShape 9">
            <a:extLst>
              <a:ext uri="{FF2B5EF4-FFF2-40B4-BE49-F238E27FC236}">
                <a16:creationId xmlns:a16="http://schemas.microsoft.com/office/drawing/2014/main" id="{7B7EE9BB-5ED5-4C94-AD78-64BAE5816A32}"/>
              </a:ext>
            </a:extLst>
          </p:cNvPr>
          <p:cNvCxnSpPr>
            <a:cxnSpLocks noChangeShapeType="1"/>
            <a:stCxn id="7" idx="2"/>
          </p:cNvCxnSpPr>
          <p:nvPr/>
        </p:nvCxnSpPr>
        <p:spPr bwMode="auto">
          <a:xfrm>
            <a:off x="5866412" y="1630333"/>
            <a:ext cx="0" cy="5567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7" name="AutoShape 8">
            <a:extLst>
              <a:ext uri="{FF2B5EF4-FFF2-40B4-BE49-F238E27FC236}">
                <a16:creationId xmlns:a16="http://schemas.microsoft.com/office/drawing/2014/main" id="{D9248EA9-6DDB-4632-AE3D-BC19A045C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308" y="809727"/>
            <a:ext cx="1775218" cy="82060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James Pert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Co-Manager of Disability Service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AutoShape 8">
            <a:extLst>
              <a:ext uri="{FF2B5EF4-FFF2-40B4-BE49-F238E27FC236}">
                <a16:creationId xmlns:a16="http://schemas.microsoft.com/office/drawing/2014/main" id="{9578EDDB-7334-4146-A703-A353AA621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298" y="809727"/>
            <a:ext cx="1775218" cy="82060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Vanessa Light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Senior Disability Practitioner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39" name="AutoShape 9">
            <a:extLst>
              <a:ext uri="{FF2B5EF4-FFF2-40B4-BE49-F238E27FC236}">
                <a16:creationId xmlns:a16="http://schemas.microsoft.com/office/drawing/2014/main" id="{E506F07F-68A6-4ABF-AC98-5FAC2BFEF459}"/>
              </a:ext>
            </a:extLst>
          </p:cNvPr>
          <p:cNvCxnSpPr>
            <a:cxnSpLocks noChangeShapeType="1"/>
            <a:endCxn id="37" idx="1"/>
          </p:cNvCxnSpPr>
          <p:nvPr/>
        </p:nvCxnSpPr>
        <p:spPr bwMode="auto">
          <a:xfrm>
            <a:off x="6889300" y="1220030"/>
            <a:ext cx="41100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42" name="AutoShape 9">
            <a:extLst>
              <a:ext uri="{FF2B5EF4-FFF2-40B4-BE49-F238E27FC236}">
                <a16:creationId xmlns:a16="http://schemas.microsoft.com/office/drawing/2014/main" id="{010D10CE-9134-47B3-AEB3-F7D7519BD027}"/>
              </a:ext>
            </a:extLst>
          </p:cNvPr>
          <p:cNvCxnSpPr>
            <a:cxnSpLocks noChangeShapeType="1"/>
            <a:stCxn id="38" idx="3"/>
          </p:cNvCxnSpPr>
          <p:nvPr/>
        </p:nvCxnSpPr>
        <p:spPr bwMode="auto">
          <a:xfrm>
            <a:off x="4432516" y="1220030"/>
            <a:ext cx="411008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49" name="AutoShape 9">
            <a:extLst>
              <a:ext uri="{FF2B5EF4-FFF2-40B4-BE49-F238E27FC236}">
                <a16:creationId xmlns:a16="http://schemas.microsoft.com/office/drawing/2014/main" id="{E056FCD0-CA5C-44EC-8148-871DFBE5B2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3059" y="5206993"/>
            <a:ext cx="0" cy="11490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1" name="AutoShape 9">
            <a:extLst>
              <a:ext uri="{FF2B5EF4-FFF2-40B4-BE49-F238E27FC236}">
                <a16:creationId xmlns:a16="http://schemas.microsoft.com/office/drawing/2014/main" id="{C34D8EC5-C74A-4106-8D71-39F1F9F78BB4}"/>
              </a:ext>
            </a:extLst>
          </p:cNvPr>
          <p:cNvCxnSpPr>
            <a:cxnSpLocks noChangeShapeType="1"/>
            <a:endCxn id="31" idx="0"/>
          </p:cNvCxnSpPr>
          <p:nvPr/>
        </p:nvCxnSpPr>
        <p:spPr bwMode="auto">
          <a:xfrm>
            <a:off x="6096000" y="5206993"/>
            <a:ext cx="0" cy="14376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2" name="AutoShape 9">
            <a:extLst>
              <a:ext uri="{FF2B5EF4-FFF2-40B4-BE49-F238E27FC236}">
                <a16:creationId xmlns:a16="http://schemas.microsoft.com/office/drawing/2014/main" id="{CDBDCB91-8128-4F4C-A005-8510C89D9B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8942" y="5221190"/>
            <a:ext cx="0" cy="14331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0129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Derailed</vt:lpstr>
      <vt:lpstr>System Font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Alden</dc:creator>
  <cp:lastModifiedBy>Sandy Alden</cp:lastModifiedBy>
  <cp:revision>2</cp:revision>
  <dcterms:created xsi:type="dcterms:W3CDTF">2022-08-30T13:36:21Z</dcterms:created>
  <dcterms:modified xsi:type="dcterms:W3CDTF">2022-08-30T13:40:49Z</dcterms:modified>
</cp:coreProperties>
</file>